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15"/>
  </p:notesMasterIdLst>
  <p:sldIdLst>
    <p:sldId id="256" r:id="rId2"/>
    <p:sldId id="257" r:id="rId3"/>
    <p:sldId id="258" r:id="rId4"/>
    <p:sldId id="259" r:id="rId5"/>
    <p:sldId id="263" r:id="rId6"/>
    <p:sldId id="260" r:id="rId7"/>
    <p:sldId id="264" r:id="rId8"/>
    <p:sldId id="261" r:id="rId9"/>
    <p:sldId id="262"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1" d="100"/>
          <a:sy n="81" d="100"/>
        </p:scale>
        <p:origin x="67"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dirty="0"/>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E0DB40-59C6-4029-A60E-A3D8AE39E7D1}" type="datetimeFigureOut">
              <a:rPr lang="it-IT" smtClean="0"/>
              <a:t>08/09/2021</a:t>
            </a:fld>
            <a:endParaRPr lang="it-IT" dirty="0"/>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dirty="0"/>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dirty="0"/>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3DBE00-CBDE-4918-913A-DA989EB0CFD5}" type="slidenum">
              <a:rPr lang="it-IT" smtClean="0"/>
              <a:t>‹N›</a:t>
            </a:fld>
            <a:endParaRPr lang="it-IT" dirty="0"/>
          </a:p>
        </p:txBody>
      </p:sp>
    </p:spTree>
    <p:extLst>
      <p:ext uri="{BB962C8B-B14F-4D97-AF65-F5344CB8AC3E}">
        <p14:creationId xmlns:p14="http://schemas.microsoft.com/office/powerpoint/2010/main" val="23541963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90C3158E-3B64-4487-A041-FEA1B78A8E57}" type="datetime1">
              <a:rPr lang="en-US" smtClean="0"/>
              <a:t>9/8/2021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586912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dirty="0"/>
              <a:t>Fare clic sull'icona per inserire un'immagine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7988A4-5C3D-4217-ADE7-2ED0A5045468}" type="datetime1">
              <a:rPr lang="en-US" smtClean="0"/>
              <a:t>9/8/2021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404746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F80A865F-7ED5-405D-86F3-B6CDDF485215}" type="datetime1">
              <a:rPr lang="en-US" smtClean="0"/>
              <a:t>9/8/2021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2337404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it-IT"/>
              <a:t>Fare clic per modificare lo stile del titolo dello schema</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A2C9A2C-0944-4BD5-9E6B-A029F485F417}" type="datetime1">
              <a:rPr lang="en-US" smtClean="0"/>
              <a:t>9/8/2021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2649419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1FA759D-31A1-477C-B045-FB65449D3F4A}" type="datetime1">
              <a:rPr lang="en-US" smtClean="0"/>
              <a:t>9/8/2021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7475102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it-IT"/>
              <a:t>Fare clic per modificare lo stile del titolo dello schema</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87DEE728-8E35-4983-A587-2B601C6CC38F}" type="datetime1">
              <a:rPr lang="en-US" smtClean="0"/>
              <a:t>9/8/2021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9796489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it-IT"/>
              <a:t>Fare clic per modificare lo stile del titolo dello schema</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dirty="0"/>
              <a:t>Fare clic sull'icona per inserire un'immagine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dirty="0"/>
              <a:t>Fare clic sull'icona per inserire un'immagine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dirty="0"/>
              <a:t>Fare clic sull'icona per inserire un'immagine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9451FBAA-B02B-4A34-AAC5-F63B86A7B356}" type="datetime1">
              <a:rPr lang="en-US" smtClean="0"/>
              <a:t>9/8/2021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092035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AF496C61-AC5C-40CB-8AF6-5B5FF178E749}" type="datetime1">
              <a:rPr lang="en-US" smtClean="0"/>
              <a:t>9/8/2021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7693023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it-IT"/>
              <a:t>Fare clic per modificare lo stile del titolo dello schema</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F088531F-4125-4350-979B-2653CFA75D9D}" type="datetime1">
              <a:rPr lang="en-US" smtClean="0"/>
              <a:t>9/8/2021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792053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A53C76AA-7736-4183-BD49-861336DFEE2E}" type="datetime1">
              <a:rPr lang="en-US" smtClean="0"/>
              <a:t>9/8/2021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92673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296E31C9-77C6-48DA-9F5F-ACF61664587B}" type="datetime1">
              <a:rPr lang="en-US" smtClean="0"/>
              <a:t>9/8/2021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266031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it-IT"/>
              <a:t>Fare clic per modificare lo stile del titolo dello schema</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56188FEA-F0E1-4821-A001-5A21B793D0A3}" type="datetime1">
              <a:rPr lang="en-US" smtClean="0"/>
              <a:t>9/8/2021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435864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2" name="Content Placeholder 3"/>
          <p:cNvSpPr>
            <a:spLocks noGrp="1"/>
          </p:cNvSpPr>
          <p:nvPr>
            <p:ph sz="quarter" idx="13"/>
          </p:nvPr>
        </p:nvSpPr>
        <p:spPr>
          <a:xfrm>
            <a:off x="913774" y="3051012"/>
            <a:ext cx="5106027" cy="2740187"/>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3" name="Content Placeholder 5"/>
          <p:cNvSpPr>
            <a:spLocks noGrp="1"/>
          </p:cNvSpPr>
          <p:nvPr>
            <p:ph sz="quarter" idx="14"/>
          </p:nvPr>
        </p:nvSpPr>
        <p:spPr>
          <a:xfrm>
            <a:off x="6172200" y="3051012"/>
            <a:ext cx="5105401" cy="2740187"/>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7EA6E1D2-170B-4DE7-90B0-76F62ABBA36E}" type="datetime1">
              <a:rPr lang="en-US" smtClean="0"/>
              <a:t>9/8/2021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942782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9331BFA-2AA4-4443-A1D3-8043E168DC95}" type="datetime1">
              <a:rPr lang="en-US" smtClean="0"/>
              <a:t>9/8/2021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4223768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C5889C34-5B9D-46F5-84D4-17AECC52120E}" type="datetime1">
              <a:rPr lang="en-US" smtClean="0"/>
              <a:t>9/8/2021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909763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it-IT"/>
              <a:t>Fare clic per modificare lo stile del titolo dello schema</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2C7E9F2F-BA27-40CA-B4E0-F8FE301BE420}" type="datetime1">
              <a:rPr lang="en-US" smtClean="0"/>
              <a:t>9/8/2021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722355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dirty="0"/>
              <a:t>Fare clic sull'icona per inserire un'immagine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A9180E0E-371D-4A47-8141-21B266F40BB7}" type="datetime1">
              <a:rPr lang="en-US" smtClean="0"/>
              <a:t>9/8/2021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590069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75FEB311-482C-424E-A18A-DD13A0918515}" type="datetime1">
              <a:rPr lang="en-US" smtClean="0"/>
              <a:t>9/8/2021</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274150272"/>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hf sldNum="0" hdr="0" ftr="0" dt="0"/>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B957901-7E62-4055-A633-A344BE235E9D}"/>
              </a:ext>
            </a:extLst>
          </p:cNvPr>
          <p:cNvSpPr>
            <a:spLocks noGrp="1"/>
          </p:cNvSpPr>
          <p:nvPr>
            <p:ph type="ctrTitle"/>
          </p:nvPr>
        </p:nvSpPr>
        <p:spPr>
          <a:xfrm>
            <a:off x="204187" y="526002"/>
            <a:ext cx="11851690" cy="5805996"/>
          </a:xfrm>
        </p:spPr>
        <p:txBody>
          <a:bodyPr anchor="ctr">
            <a:normAutofit/>
          </a:bodyPr>
          <a:lstStyle/>
          <a:p>
            <a:r>
              <a:rPr lang="it-IT" sz="5400" b="1" dirty="0">
                <a:latin typeface="Cambria" panose="02040503050406030204" pitchFamily="18" charset="0"/>
                <a:ea typeface="Cambria" panose="02040503050406030204" pitchFamily="18" charset="0"/>
              </a:rPr>
              <a:t>- RIENTRO A SCUOLA -</a:t>
            </a:r>
            <a:br>
              <a:rPr lang="it-IT" b="1" dirty="0">
                <a:latin typeface="Cambria" panose="02040503050406030204" pitchFamily="18" charset="0"/>
                <a:ea typeface="Cambria" panose="02040503050406030204" pitchFamily="18" charset="0"/>
              </a:rPr>
            </a:br>
            <a:br>
              <a:rPr lang="it-IT" b="1" dirty="0">
                <a:latin typeface="Cambria" panose="02040503050406030204" pitchFamily="18" charset="0"/>
                <a:ea typeface="Cambria" panose="02040503050406030204" pitchFamily="18" charset="0"/>
              </a:rPr>
            </a:br>
            <a:r>
              <a:rPr lang="it-IT" sz="4400" b="1" cap="none" dirty="0">
                <a:latin typeface="Cambria" panose="02040503050406030204" pitchFamily="18" charset="0"/>
                <a:ea typeface="Cambria" panose="02040503050406030204" pitchFamily="18" charset="0"/>
              </a:rPr>
              <a:t>Informazioni utili per l’avvio dell’anno scolastico 2021/2022</a:t>
            </a:r>
            <a:br>
              <a:rPr lang="it-IT" sz="4400" b="1" cap="none" dirty="0">
                <a:latin typeface="Cambria" panose="02040503050406030204" pitchFamily="18" charset="0"/>
                <a:ea typeface="Cambria" panose="02040503050406030204" pitchFamily="18" charset="0"/>
              </a:rPr>
            </a:br>
            <a:br>
              <a:rPr lang="it-IT" sz="4400" b="1" cap="none" dirty="0">
                <a:latin typeface="Cambria" panose="02040503050406030204" pitchFamily="18" charset="0"/>
                <a:ea typeface="Cambria" panose="02040503050406030204" pitchFamily="18" charset="0"/>
              </a:rPr>
            </a:br>
            <a:r>
              <a:rPr lang="it-IT" sz="4400" b="1" cap="none" dirty="0">
                <a:latin typeface="Cambria" panose="02040503050406030204" pitchFamily="18" charset="0"/>
                <a:ea typeface="Cambria" panose="02040503050406030204" pitchFamily="18" charset="0"/>
              </a:rPr>
              <a:t>Misure per il contrasto e il contenimento della diffusione del virus SARS-CoV-2</a:t>
            </a:r>
            <a:br>
              <a:rPr lang="it-IT" sz="4400" b="1" cap="none" dirty="0">
                <a:latin typeface="Cambria" panose="02040503050406030204" pitchFamily="18" charset="0"/>
                <a:ea typeface="Cambria" panose="02040503050406030204" pitchFamily="18" charset="0"/>
              </a:rPr>
            </a:br>
            <a:r>
              <a:rPr lang="it-IT" sz="4400" b="1" cap="none" dirty="0">
                <a:latin typeface="Cambria" panose="02040503050406030204" pitchFamily="18" charset="0"/>
                <a:ea typeface="Cambria" panose="02040503050406030204" pitchFamily="18" charset="0"/>
              </a:rPr>
              <a:t>a scuola</a:t>
            </a:r>
            <a:endParaRPr lang="it-IT"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9226500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602D0C16-FDE3-4F9B-8A83-5F3F53946B2D}"/>
              </a:ext>
            </a:extLst>
          </p:cNvPr>
          <p:cNvSpPr txBox="1"/>
          <p:nvPr/>
        </p:nvSpPr>
        <p:spPr>
          <a:xfrm>
            <a:off x="2894119" y="307413"/>
            <a:ext cx="6214369" cy="584775"/>
          </a:xfrm>
          <a:prstGeom prst="rect">
            <a:avLst/>
          </a:prstGeom>
          <a:noFill/>
        </p:spPr>
        <p:txBody>
          <a:bodyPr wrap="square" rtlCol="0">
            <a:spAutoFit/>
          </a:bodyPr>
          <a:lstStyle/>
          <a:p>
            <a:pPr algn="ctr"/>
            <a:r>
              <a:rPr lang="it-IT" sz="3200" b="1" dirty="0">
                <a:latin typeface="Cambria" panose="02040503050406030204" pitchFamily="18" charset="0"/>
                <a:ea typeface="Cambria" panose="02040503050406030204" pitchFamily="18" charset="0"/>
              </a:rPr>
              <a:t>ULTERIORI INDICAZIONI UTILI</a:t>
            </a:r>
          </a:p>
        </p:txBody>
      </p:sp>
      <p:sp>
        <p:nvSpPr>
          <p:cNvPr id="4" name="CasellaDiTesto 3">
            <a:extLst>
              <a:ext uri="{FF2B5EF4-FFF2-40B4-BE49-F238E27FC236}">
                <a16:creationId xmlns:a16="http://schemas.microsoft.com/office/drawing/2014/main" id="{46D1D120-A8B3-412C-9280-1BB56DA4165D}"/>
              </a:ext>
            </a:extLst>
          </p:cNvPr>
          <p:cNvSpPr txBox="1"/>
          <p:nvPr/>
        </p:nvSpPr>
        <p:spPr>
          <a:xfrm>
            <a:off x="636233" y="1101166"/>
            <a:ext cx="10919534" cy="5262979"/>
          </a:xfrm>
          <a:prstGeom prst="rect">
            <a:avLst/>
          </a:prstGeom>
          <a:noFill/>
        </p:spPr>
        <p:txBody>
          <a:bodyPr wrap="square" rtlCol="0">
            <a:spAutoFit/>
          </a:bodyPr>
          <a:lstStyle/>
          <a:p>
            <a:pPr marL="342900" indent="-342900" algn="just" hangingPunct="0">
              <a:buBlip>
                <a:blip r:embed="rId2">
                  <a:extLst>
                    <a:ext uri="{96DAC541-7B7A-43D3-8B79-37D633B846F1}">
                      <asvg:svgBlip xmlns:asvg="http://schemas.microsoft.com/office/drawing/2016/SVG/main" r:embed="rId3"/>
                    </a:ext>
                  </a:extLst>
                </a:blip>
              </a:buBlip>
            </a:pPr>
            <a:r>
              <a:rPr lang="it-IT" sz="2400" b="1" dirty="0">
                <a:latin typeface="Cambria" panose="02040503050406030204" pitchFamily="18" charset="0"/>
                <a:ea typeface="Cambria" panose="02040503050406030204" pitchFamily="18" charset="0"/>
              </a:rPr>
              <a:t>Ingresso e uscita degli alunni</a:t>
            </a:r>
            <a:r>
              <a:rPr lang="it-IT" sz="2400" dirty="0">
                <a:latin typeface="Cambria" panose="02040503050406030204" pitchFamily="18" charset="0"/>
                <a:ea typeface="Cambria" panose="02040503050406030204" pitchFamily="18" charset="0"/>
              </a:rPr>
              <a:t> sono </a:t>
            </a:r>
            <a:r>
              <a:rPr lang="it-IT" sz="2400" b="1" dirty="0">
                <a:latin typeface="Cambria" panose="02040503050406030204" pitchFamily="18" charset="0"/>
                <a:ea typeface="Cambria" panose="02040503050406030204" pitchFamily="18" charset="0"/>
              </a:rPr>
              <a:t>disciplinati</a:t>
            </a:r>
            <a:r>
              <a:rPr lang="it-IT" sz="2400" dirty="0">
                <a:latin typeface="Cambria" panose="02040503050406030204" pitchFamily="18" charset="0"/>
                <a:ea typeface="Cambria" panose="02040503050406030204" pitchFamily="18" charset="0"/>
              </a:rPr>
              <a:t> al fine di evitare assembramenti, prevedendo ingressi e uscite scaglionati e utilizzando accessi alternativi (così come organizzato per l’anno scolastico 2020/2021).</a:t>
            </a:r>
          </a:p>
          <a:p>
            <a:pPr algn="just" hangingPunct="0"/>
            <a:endParaRPr lang="it-IT" sz="2400" dirty="0">
              <a:latin typeface="Cambria" panose="02040503050406030204" pitchFamily="18" charset="0"/>
              <a:ea typeface="Cambria" panose="02040503050406030204" pitchFamily="18" charset="0"/>
            </a:endParaRPr>
          </a:p>
          <a:p>
            <a:pPr marL="342900" indent="-342900" algn="just" hangingPunct="0">
              <a:buBlip>
                <a:blip r:embed="rId2">
                  <a:extLst>
                    <a:ext uri="{96DAC541-7B7A-43D3-8B79-37D633B846F1}">
                      <asvg:svgBlip xmlns:asvg="http://schemas.microsoft.com/office/drawing/2016/SVG/main" r:embed="rId3"/>
                    </a:ext>
                  </a:extLst>
                </a:blip>
              </a:buBlip>
            </a:pPr>
            <a:r>
              <a:rPr lang="it-IT" sz="2400" dirty="0">
                <a:latin typeface="Cambria" panose="02040503050406030204" pitchFamily="18" charset="0"/>
                <a:ea typeface="Cambria" panose="02040503050406030204" pitchFamily="18" charset="0"/>
              </a:rPr>
              <a:t>Il </a:t>
            </a:r>
            <a:r>
              <a:rPr lang="it-IT" sz="2400" b="1" dirty="0">
                <a:latin typeface="Cambria" panose="02040503050406030204" pitchFamily="18" charset="0"/>
                <a:ea typeface="Cambria" panose="02040503050406030204" pitchFamily="18" charset="0"/>
              </a:rPr>
              <a:t>rientro a scuola del personale e degli studenti già risultati positivi</a:t>
            </a:r>
            <a:r>
              <a:rPr lang="it-IT" sz="2400" dirty="0">
                <a:latin typeface="Cambria" panose="02040503050406030204" pitchFamily="18" charset="0"/>
                <a:ea typeface="Cambria" panose="02040503050406030204" pitchFamily="18" charset="0"/>
              </a:rPr>
              <a:t> all’infezione da COVID-19, certificato dall’autorità sanitaria, deve essere preceduto da una preventiva comunicazione avente ad oggetto la </a:t>
            </a:r>
            <a:r>
              <a:rPr lang="it-IT" sz="2400" b="1" dirty="0">
                <a:latin typeface="Cambria" panose="02040503050406030204" pitchFamily="18" charset="0"/>
                <a:ea typeface="Cambria" panose="02040503050406030204" pitchFamily="18" charset="0"/>
              </a:rPr>
              <a:t>certificazione medica</a:t>
            </a:r>
            <a:r>
              <a:rPr lang="it-IT" sz="2400" dirty="0">
                <a:latin typeface="Cambria" panose="02040503050406030204" pitchFamily="18" charset="0"/>
                <a:ea typeface="Cambria" panose="02040503050406030204" pitchFamily="18" charset="0"/>
              </a:rPr>
              <a:t> da cui risulti la “</a:t>
            </a:r>
            <a:r>
              <a:rPr lang="it-IT" sz="2400" b="1" dirty="0">
                <a:latin typeface="Cambria" panose="02040503050406030204" pitchFamily="18" charset="0"/>
                <a:ea typeface="Cambria" panose="02040503050406030204" pitchFamily="18" charset="0"/>
              </a:rPr>
              <a:t>avvenuta negativizzazione</a:t>
            </a:r>
            <a:r>
              <a:rPr lang="it-IT" sz="2400" dirty="0">
                <a:latin typeface="Cambria" panose="02040503050406030204" pitchFamily="18" charset="0"/>
                <a:ea typeface="Cambria" panose="02040503050406030204" pitchFamily="18" charset="0"/>
              </a:rPr>
              <a:t>” del tampone secondo le modalità previste e rilasciata dal D.S.P. territoriale di competenza.</a:t>
            </a:r>
          </a:p>
          <a:p>
            <a:pPr algn="just" hangingPunct="0"/>
            <a:endParaRPr lang="it-IT" sz="2400" dirty="0">
              <a:latin typeface="Cambria" panose="02040503050406030204" pitchFamily="18" charset="0"/>
              <a:ea typeface="Cambria" panose="02040503050406030204" pitchFamily="18" charset="0"/>
            </a:endParaRPr>
          </a:p>
          <a:p>
            <a:pPr marL="342900" indent="-342900" algn="just" hangingPunct="0">
              <a:buBlip>
                <a:blip r:embed="rId2">
                  <a:extLst>
                    <a:ext uri="{96DAC541-7B7A-43D3-8B79-37D633B846F1}">
                      <asvg:svgBlip xmlns:asvg="http://schemas.microsoft.com/office/drawing/2016/SVG/main" r:embed="rId3"/>
                    </a:ext>
                  </a:extLst>
                </a:blip>
              </a:buBlip>
            </a:pPr>
            <a:r>
              <a:rPr lang="it-IT" sz="2400" dirty="0">
                <a:latin typeface="Cambria" panose="02040503050406030204" pitchFamily="18" charset="0"/>
                <a:ea typeface="Cambria" panose="02040503050406030204" pitchFamily="18" charset="0"/>
              </a:rPr>
              <a:t>È necessario assicurare la </a:t>
            </a:r>
            <a:r>
              <a:rPr lang="it-IT" sz="2400" b="1" dirty="0">
                <a:latin typeface="Cambria" panose="02040503050406030204" pitchFamily="18" charset="0"/>
                <a:ea typeface="Cambria" panose="02040503050406030204" pitchFamily="18" charset="0"/>
              </a:rPr>
              <a:t>pulizia giornaliera</a:t>
            </a:r>
            <a:r>
              <a:rPr lang="it-IT" sz="2400" dirty="0">
                <a:latin typeface="Cambria" panose="02040503050406030204" pitchFamily="18" charset="0"/>
                <a:ea typeface="Cambria" panose="02040503050406030204" pitchFamily="18" charset="0"/>
              </a:rPr>
              <a:t> e </a:t>
            </a:r>
            <a:r>
              <a:rPr lang="it-IT" sz="2400" b="1" dirty="0">
                <a:latin typeface="Cambria" panose="02040503050406030204" pitchFamily="18" charset="0"/>
                <a:ea typeface="Cambria" panose="02040503050406030204" pitchFamily="18" charset="0"/>
              </a:rPr>
              <a:t>l’igienizzazione periodica di tutti gli ambienti</a:t>
            </a:r>
            <a:r>
              <a:rPr lang="it-IT" sz="2400" dirty="0">
                <a:latin typeface="Cambria" panose="02040503050406030204" pitchFamily="18" charset="0"/>
                <a:ea typeface="Cambria" panose="02040503050406030204" pitchFamily="18" charset="0"/>
              </a:rPr>
              <a:t>, con un cronoprogramma ben definito, da documentare attraverso un registro regolarmente aggiornato (particolare attenzione è richiesta alle modalità di sanificazione degli ambienti della scuola dell’Infanzia).</a:t>
            </a:r>
          </a:p>
        </p:txBody>
      </p:sp>
    </p:spTree>
    <p:extLst>
      <p:ext uri="{BB962C8B-B14F-4D97-AF65-F5344CB8AC3E}">
        <p14:creationId xmlns:p14="http://schemas.microsoft.com/office/powerpoint/2010/main" val="3995348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C3BDAC06-D902-46C1-8648-14C42EBB5F7D}"/>
              </a:ext>
            </a:extLst>
          </p:cNvPr>
          <p:cNvSpPr txBox="1"/>
          <p:nvPr/>
        </p:nvSpPr>
        <p:spPr>
          <a:xfrm>
            <a:off x="636233" y="797511"/>
            <a:ext cx="10919534" cy="4893647"/>
          </a:xfrm>
          <a:prstGeom prst="rect">
            <a:avLst/>
          </a:prstGeom>
          <a:noFill/>
        </p:spPr>
        <p:txBody>
          <a:bodyPr wrap="square" rtlCol="0">
            <a:spAutoFit/>
          </a:bodyPr>
          <a:lstStyle/>
          <a:p>
            <a:pPr marL="342900" indent="-342900" algn="just">
              <a:buBlip>
                <a:blip r:embed="rId2">
                  <a:extLst>
                    <a:ext uri="{96DAC541-7B7A-43D3-8B79-37D633B846F1}">
                      <asvg:svgBlip xmlns:asvg="http://schemas.microsoft.com/office/drawing/2016/SVG/main" r:embed="rId3"/>
                    </a:ext>
                  </a:extLst>
                </a:blip>
              </a:buBlip>
            </a:pPr>
            <a:r>
              <a:rPr lang="it-IT" sz="2400" dirty="0">
                <a:latin typeface="Cambria" panose="02040503050406030204" pitchFamily="18" charset="0"/>
                <a:ea typeface="Cambria" panose="02040503050406030204" pitchFamily="18" charset="0"/>
              </a:rPr>
              <a:t>Con riferimento ai servizi educativi per l’infanzia, è raccomandata una </a:t>
            </a:r>
            <a:r>
              <a:rPr lang="it-IT" sz="2400" b="1" dirty="0">
                <a:latin typeface="Cambria" panose="02040503050406030204" pitchFamily="18" charset="0"/>
                <a:ea typeface="Cambria" panose="02040503050406030204" pitchFamily="18" charset="0"/>
              </a:rPr>
              <a:t>didattica a gruppi stabili</a:t>
            </a:r>
            <a:r>
              <a:rPr lang="it-IT" sz="2400" dirty="0">
                <a:latin typeface="Cambria" panose="02040503050406030204" pitchFamily="18" charset="0"/>
                <a:ea typeface="Cambria" panose="02040503050406030204" pitchFamily="18" charset="0"/>
              </a:rPr>
              <a:t> e particolare attenzione va data ai dispositivi di protezione del personale scolastico che rimangono quelli previsti per l’a.s. 2020/2021.</a:t>
            </a:r>
          </a:p>
          <a:p>
            <a:pPr algn="just"/>
            <a:endParaRPr lang="it-IT" sz="2400" dirty="0">
              <a:latin typeface="Cambria" panose="02040503050406030204" pitchFamily="18" charset="0"/>
              <a:ea typeface="Cambria" panose="02040503050406030204" pitchFamily="18" charset="0"/>
            </a:endParaRPr>
          </a:p>
          <a:p>
            <a:pPr marL="342900" indent="-342900" algn="just">
              <a:buBlip>
                <a:blip r:embed="rId2">
                  <a:extLst>
                    <a:ext uri="{96DAC541-7B7A-43D3-8B79-37D633B846F1}">
                      <asvg:svgBlip xmlns:asvg="http://schemas.microsoft.com/office/drawing/2016/SVG/main" r:embed="rId3"/>
                    </a:ext>
                  </a:extLst>
                </a:blip>
              </a:buBlip>
            </a:pPr>
            <a:r>
              <a:rPr lang="it-IT" sz="2400" dirty="0">
                <a:latin typeface="Cambria" panose="02040503050406030204" pitchFamily="18" charset="0"/>
                <a:ea typeface="Cambria" panose="02040503050406030204" pitchFamily="18" charset="0"/>
              </a:rPr>
              <a:t>Nella riprogettazione degli spazi e degli ambienti educativi della scuola dell’infanzia, è necessario garantire la </a:t>
            </a:r>
            <a:r>
              <a:rPr lang="it-IT" sz="2400" b="1" dirty="0">
                <a:latin typeface="Cambria" panose="02040503050406030204" pitchFamily="18" charset="0"/>
                <a:ea typeface="Cambria" panose="02040503050406030204" pitchFamily="18" charset="0"/>
              </a:rPr>
              <a:t>disponibilità di uno spazio interno ad uso esclusivo di ogni gruppo di bambini</a:t>
            </a:r>
            <a:r>
              <a:rPr lang="it-IT" sz="2400" dirty="0">
                <a:latin typeface="Cambria" panose="02040503050406030204" pitchFamily="18" charset="0"/>
                <a:ea typeface="Cambria" panose="02040503050406030204" pitchFamily="18" charset="0"/>
              </a:rPr>
              <a:t>, con propri arredi e giochi da sanificare opportunamente.</a:t>
            </a:r>
          </a:p>
          <a:p>
            <a:pPr algn="just"/>
            <a:endParaRPr lang="it-IT" sz="2400" dirty="0">
              <a:latin typeface="Cambria" panose="02040503050406030204" pitchFamily="18" charset="0"/>
              <a:ea typeface="Cambria" panose="02040503050406030204" pitchFamily="18" charset="0"/>
            </a:endParaRPr>
          </a:p>
          <a:p>
            <a:pPr marL="342900" indent="-342900" algn="just">
              <a:buBlip>
                <a:blip r:embed="rId2">
                  <a:extLst>
                    <a:ext uri="{96DAC541-7B7A-43D3-8B79-37D633B846F1}">
                      <asvg:svgBlip xmlns:asvg="http://schemas.microsoft.com/office/drawing/2016/SVG/main" r:embed="rId3"/>
                    </a:ext>
                  </a:extLst>
                </a:blip>
              </a:buBlip>
            </a:pPr>
            <a:r>
              <a:rPr lang="it-IT" sz="2400" dirty="0">
                <a:latin typeface="Cambria" panose="02040503050406030204" pitchFamily="18" charset="0"/>
                <a:ea typeface="Cambria" panose="02040503050406030204" pitchFamily="18" charset="0"/>
              </a:rPr>
              <a:t>Per il </a:t>
            </a:r>
            <a:r>
              <a:rPr lang="it-IT" sz="2400" b="1" dirty="0">
                <a:latin typeface="Cambria" panose="02040503050406030204" pitchFamily="18" charset="0"/>
                <a:ea typeface="Cambria" panose="02040503050406030204" pitchFamily="18" charset="0"/>
              </a:rPr>
              <a:t>personale impegnato nella cura ed igiene dei bambini con disabilità</a:t>
            </a:r>
            <a:r>
              <a:rPr lang="it-IT" sz="2400" dirty="0">
                <a:latin typeface="Cambria" panose="02040503050406030204" pitchFamily="18" charset="0"/>
                <a:ea typeface="Cambria" panose="02040503050406030204" pitchFamily="18" charset="0"/>
              </a:rPr>
              <a:t>, si prevede l’utilizzo di </a:t>
            </a:r>
            <a:r>
              <a:rPr lang="it-IT" sz="2400" b="1" dirty="0">
                <a:latin typeface="Cambria" panose="02040503050406030204" pitchFamily="18" charset="0"/>
                <a:ea typeface="Cambria" panose="02040503050406030204" pitchFamily="18" charset="0"/>
              </a:rPr>
              <a:t>ulteriori dispositivi di protezione individuale</a:t>
            </a:r>
            <a:r>
              <a:rPr lang="it-IT" sz="2400" dirty="0">
                <a:latin typeface="Cambria" panose="02040503050406030204" pitchFamily="18" charset="0"/>
                <a:ea typeface="Cambria" panose="02040503050406030204" pitchFamily="18" charset="0"/>
              </a:rPr>
              <a:t> (nello specifico, il lavoratore potrà usare, unitamente alla mascherina, guanti e dispositivi di protezione per occhi, viso e mucose).</a:t>
            </a:r>
          </a:p>
        </p:txBody>
      </p:sp>
    </p:spTree>
    <p:extLst>
      <p:ext uri="{BB962C8B-B14F-4D97-AF65-F5344CB8AC3E}">
        <p14:creationId xmlns:p14="http://schemas.microsoft.com/office/powerpoint/2010/main" val="34779270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DDDCC2D7-B238-4434-9C3A-99BC81B569D5}"/>
              </a:ext>
            </a:extLst>
          </p:cNvPr>
          <p:cNvSpPr txBox="1"/>
          <p:nvPr/>
        </p:nvSpPr>
        <p:spPr>
          <a:xfrm>
            <a:off x="636233" y="797511"/>
            <a:ext cx="10919534" cy="5262979"/>
          </a:xfrm>
          <a:prstGeom prst="rect">
            <a:avLst/>
          </a:prstGeom>
          <a:noFill/>
        </p:spPr>
        <p:txBody>
          <a:bodyPr wrap="square" rtlCol="0">
            <a:spAutoFit/>
          </a:bodyPr>
          <a:lstStyle/>
          <a:p>
            <a:pPr algn="just"/>
            <a:endParaRPr lang="it-IT" sz="2400" dirty="0">
              <a:latin typeface="Cambria" panose="02040503050406030204" pitchFamily="18" charset="0"/>
              <a:ea typeface="Cambria" panose="02040503050406030204" pitchFamily="18" charset="0"/>
            </a:endParaRPr>
          </a:p>
          <a:p>
            <a:pPr marL="342900" indent="-342900" algn="just">
              <a:buBlip>
                <a:blip r:embed="rId2">
                  <a:extLst>
                    <a:ext uri="{96DAC541-7B7A-43D3-8B79-37D633B846F1}">
                      <asvg:svgBlip xmlns:asvg="http://schemas.microsoft.com/office/drawing/2016/SVG/main" r:embed="rId3"/>
                    </a:ext>
                  </a:extLst>
                </a:blip>
              </a:buBlip>
            </a:pPr>
            <a:r>
              <a:rPr lang="it-IT" sz="2400" dirty="0">
                <a:latin typeface="Cambria" panose="02040503050406030204" pitchFamily="18" charset="0"/>
                <a:ea typeface="Cambria" panose="02040503050406030204" pitchFamily="18" charset="0"/>
              </a:rPr>
              <a:t>È  prevista, inoltre, la fornitura di </a:t>
            </a:r>
            <a:r>
              <a:rPr lang="it-IT" sz="2400" b="1" dirty="0">
                <a:latin typeface="Cambria" panose="02040503050406030204" pitchFamily="18" charset="0"/>
                <a:ea typeface="Cambria" panose="02040503050406030204" pitchFamily="18" charset="0"/>
              </a:rPr>
              <a:t>mascherine monouso trasparenti</a:t>
            </a:r>
            <a:r>
              <a:rPr lang="it-IT" sz="2400" dirty="0">
                <a:latin typeface="Cambria" panose="02040503050406030204" pitchFamily="18" charset="0"/>
                <a:ea typeface="Cambria" panose="02040503050406030204" pitchFamily="18" charset="0"/>
              </a:rPr>
              <a:t> a uso medico di tipo speciale, che saranno destinate agli </a:t>
            </a:r>
            <a:r>
              <a:rPr lang="it-IT" sz="2400" b="1" dirty="0">
                <a:latin typeface="Cambria" panose="02040503050406030204" pitchFamily="18" charset="0"/>
                <a:ea typeface="Cambria" panose="02040503050406030204" pitchFamily="18" charset="0"/>
              </a:rPr>
              <a:t>studenti con disabilità uditiva</a:t>
            </a:r>
            <a:r>
              <a:rPr lang="it-IT" sz="2400" dirty="0">
                <a:latin typeface="Cambria" panose="02040503050406030204" pitchFamily="18" charset="0"/>
                <a:ea typeface="Cambria" panose="02040503050406030204" pitchFamily="18" charset="0"/>
              </a:rPr>
              <a:t> e al resto della classe, compagni e docenti.</a:t>
            </a:r>
          </a:p>
          <a:p>
            <a:pPr algn="just"/>
            <a:endParaRPr lang="it-IT" sz="2400" dirty="0">
              <a:latin typeface="Cambria" panose="02040503050406030204" pitchFamily="18" charset="0"/>
              <a:ea typeface="Cambria" panose="02040503050406030204" pitchFamily="18" charset="0"/>
            </a:endParaRPr>
          </a:p>
          <a:p>
            <a:pPr marL="342900" indent="-342900" algn="just">
              <a:buBlip>
                <a:blip r:embed="rId2">
                  <a:extLst>
                    <a:ext uri="{96DAC541-7B7A-43D3-8B79-37D633B846F1}">
                      <asvg:svgBlip xmlns:asvg="http://schemas.microsoft.com/office/drawing/2016/SVG/main" r:embed="rId3"/>
                    </a:ext>
                  </a:extLst>
                </a:blip>
              </a:buBlip>
            </a:pPr>
            <a:r>
              <a:rPr lang="it-IT" sz="2400" dirty="0">
                <a:latin typeface="Cambria" panose="02040503050406030204" pitchFamily="18" charset="0"/>
                <a:ea typeface="Cambria" panose="02040503050406030204" pitchFamily="18" charset="0"/>
              </a:rPr>
              <a:t>Particolare attenzione va data agli </a:t>
            </a:r>
            <a:r>
              <a:rPr lang="it-IT" sz="2400" b="1" dirty="0">
                <a:latin typeface="Cambria" panose="02040503050406030204" pitchFamily="18" charset="0"/>
                <a:ea typeface="Cambria" panose="02040503050406030204" pitchFamily="18" charset="0"/>
              </a:rPr>
              <a:t>studenti con patologie gravi o immunodepressi</a:t>
            </a:r>
            <a:r>
              <a:rPr lang="it-IT" sz="2400" dirty="0">
                <a:latin typeface="Cambria" panose="02040503050406030204" pitchFamily="18" charset="0"/>
                <a:ea typeface="Cambria" panose="02040503050406030204" pitchFamily="18" charset="0"/>
              </a:rPr>
              <a:t>, in possesso di certificati rilasciati dalle competenti autorità sanitarie. Per consentir loro di seguire la programmazione scolastica, possono anche avvalersi eventualmente della </a:t>
            </a:r>
            <a:r>
              <a:rPr lang="it-IT" sz="2400" b="1" dirty="0">
                <a:latin typeface="Cambria" panose="02040503050406030204" pitchFamily="18" charset="0"/>
                <a:ea typeface="Cambria" panose="02040503050406030204" pitchFamily="18" charset="0"/>
              </a:rPr>
              <a:t>didattica a distanza</a:t>
            </a:r>
            <a:r>
              <a:rPr lang="it-IT" sz="2400" dirty="0">
                <a:latin typeface="Cambria" panose="02040503050406030204" pitchFamily="18" charset="0"/>
                <a:ea typeface="Cambria" panose="02040503050406030204" pitchFamily="18" charset="0"/>
              </a:rPr>
              <a:t>.</a:t>
            </a:r>
          </a:p>
          <a:p>
            <a:pPr algn="just"/>
            <a:endParaRPr lang="it-IT" sz="2400" dirty="0">
              <a:latin typeface="Cambria" panose="02040503050406030204" pitchFamily="18" charset="0"/>
              <a:ea typeface="Cambria" panose="02040503050406030204" pitchFamily="18" charset="0"/>
            </a:endParaRPr>
          </a:p>
          <a:p>
            <a:pPr marL="342900" indent="-342900" algn="just">
              <a:buBlip>
                <a:blip r:embed="rId2">
                  <a:extLst>
                    <a:ext uri="{96DAC541-7B7A-43D3-8B79-37D633B846F1}">
                      <asvg:svgBlip xmlns:asvg="http://schemas.microsoft.com/office/drawing/2016/SVG/main" r:embed="rId3"/>
                    </a:ext>
                  </a:extLst>
                </a:blip>
              </a:buBlip>
            </a:pPr>
            <a:r>
              <a:rPr lang="it-IT" sz="2400" b="1" dirty="0">
                <a:latin typeface="Cambria" panose="02040503050406030204" pitchFamily="18" charset="0"/>
                <a:ea typeface="Cambria" panose="02040503050406030204" pitchFamily="18" charset="0"/>
              </a:rPr>
              <a:t>In zona bianca sarà possibile effettuare uscite didattiche e viaggi d’istruzione</a:t>
            </a:r>
            <a:r>
              <a:rPr lang="it-IT" sz="2400" dirty="0">
                <a:latin typeface="Cambria" panose="02040503050406030204" pitchFamily="18" charset="0"/>
                <a:ea typeface="Cambria" panose="02040503050406030204" pitchFamily="18" charset="0"/>
              </a:rPr>
              <a:t>, purché si rimanga in aree del medesimo colore, curando scrupolosamente il rispetto delle norme e dei protocolli che disciplinano gli specifici settori (musei, cinema e teatri, alberghi, mezzi di trasporto, ecc.).</a:t>
            </a:r>
          </a:p>
        </p:txBody>
      </p:sp>
    </p:spTree>
    <p:extLst>
      <p:ext uri="{BB962C8B-B14F-4D97-AF65-F5344CB8AC3E}">
        <p14:creationId xmlns:p14="http://schemas.microsoft.com/office/powerpoint/2010/main" val="17352958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E98AE4CE-9837-407D-9782-C2B8B27F8AF3}"/>
              </a:ext>
            </a:extLst>
          </p:cNvPr>
          <p:cNvSpPr txBox="1"/>
          <p:nvPr/>
        </p:nvSpPr>
        <p:spPr>
          <a:xfrm>
            <a:off x="488272" y="371380"/>
            <a:ext cx="11398927" cy="6278642"/>
          </a:xfrm>
          <a:prstGeom prst="rect">
            <a:avLst/>
          </a:prstGeom>
          <a:noFill/>
        </p:spPr>
        <p:txBody>
          <a:bodyPr wrap="square" rtlCol="0">
            <a:spAutoFit/>
          </a:bodyPr>
          <a:lstStyle/>
          <a:p>
            <a:pPr algn="ctr"/>
            <a:r>
              <a:rPr lang="it-IT" sz="2400" b="1" dirty="0">
                <a:latin typeface="Cambria" panose="02040503050406030204" pitchFamily="18" charset="0"/>
                <a:ea typeface="Cambria" panose="02040503050406030204" pitchFamily="18" charset="0"/>
              </a:rPr>
              <a:t>PIANO PER IL MONITORAGGIO DELLA CIRCOLAZIONE DI SARS-COV-2 NELLE SCUOLE PRIMARIE E SECONDARIA DI PRIMO GRADO</a:t>
            </a:r>
          </a:p>
          <a:p>
            <a:endParaRPr lang="it-IT" dirty="0"/>
          </a:p>
          <a:p>
            <a:pPr algn="just"/>
            <a:r>
              <a:rPr lang="it-IT" sz="2400" dirty="0">
                <a:latin typeface="Cambria" panose="02040503050406030204" pitchFamily="18" charset="0"/>
                <a:ea typeface="Cambria" panose="02040503050406030204" pitchFamily="18" charset="0"/>
              </a:rPr>
              <a:t>Servirà a sorvegliare, attraverso una “</a:t>
            </a:r>
            <a:r>
              <a:rPr lang="it-IT" sz="2400" b="1" dirty="0">
                <a:latin typeface="Cambria" panose="02040503050406030204" pitchFamily="18" charset="0"/>
                <a:ea typeface="Cambria" panose="02040503050406030204" pitchFamily="18" charset="0"/>
              </a:rPr>
              <a:t>rete di scuole sentinella</a:t>
            </a:r>
            <a:r>
              <a:rPr lang="it-IT" sz="2400" dirty="0">
                <a:latin typeface="Cambria" panose="02040503050406030204" pitchFamily="18" charset="0"/>
                <a:ea typeface="Cambria" panose="02040503050406030204" pitchFamily="18" charset="0"/>
              </a:rPr>
              <a:t>” la diffusione del virus in ambito scolastico anche in soggetti asintomatici.</a:t>
            </a:r>
          </a:p>
          <a:p>
            <a:pPr algn="just"/>
            <a:endParaRPr lang="it-IT" sz="2400" dirty="0">
              <a:latin typeface="Cambria" panose="02040503050406030204" pitchFamily="18" charset="0"/>
              <a:ea typeface="Cambria" panose="02040503050406030204" pitchFamily="18" charset="0"/>
            </a:endParaRPr>
          </a:p>
          <a:p>
            <a:pPr algn="just"/>
            <a:r>
              <a:rPr lang="it-IT" sz="2400" dirty="0">
                <a:latin typeface="Cambria" panose="02040503050406030204" pitchFamily="18" charset="0"/>
                <a:ea typeface="Cambria" panose="02040503050406030204" pitchFamily="18" charset="0"/>
              </a:rPr>
              <a:t>Il piano prevede </a:t>
            </a:r>
            <a:r>
              <a:rPr lang="it-IT" sz="2400" b="1" dirty="0">
                <a:latin typeface="Cambria" panose="02040503050406030204" pitchFamily="18" charset="0"/>
                <a:ea typeface="Cambria" panose="02040503050406030204" pitchFamily="18" charset="0"/>
              </a:rPr>
              <a:t>test molecolari salivari </a:t>
            </a:r>
            <a:r>
              <a:rPr lang="it-IT" sz="2400" dirty="0">
                <a:latin typeface="Cambria" panose="02040503050406030204" pitchFamily="18" charset="0"/>
                <a:ea typeface="Cambria" panose="02040503050406030204" pitchFamily="18" charset="0"/>
              </a:rPr>
              <a:t>condotti, </a:t>
            </a:r>
            <a:r>
              <a:rPr lang="it-IT" sz="2400" b="1" dirty="0">
                <a:latin typeface="Cambria" panose="02040503050406030204" pitchFamily="18" charset="0"/>
                <a:ea typeface="Cambria" panose="02040503050406030204" pitchFamily="18" charset="0"/>
              </a:rPr>
              <a:t>su base volontaria</a:t>
            </a:r>
            <a:r>
              <a:rPr lang="it-IT" sz="2400" dirty="0">
                <a:latin typeface="Cambria" panose="02040503050406030204" pitchFamily="18" charset="0"/>
                <a:ea typeface="Cambria" panose="02040503050406030204" pitchFamily="18" charset="0"/>
              </a:rPr>
              <a:t>, su alunni nella fascia di età 6-14 anni delle scuole primarie e secondarie di primo grado presenti sul territorio nazionale. Le “</a:t>
            </a:r>
            <a:r>
              <a:rPr lang="it-IT" sz="2400" b="1" dirty="0">
                <a:latin typeface="Cambria" panose="02040503050406030204" pitchFamily="18" charset="0"/>
                <a:ea typeface="Cambria" panose="02040503050406030204" pitchFamily="18" charset="0"/>
              </a:rPr>
              <a:t>scuole sentinella</a:t>
            </a:r>
            <a:r>
              <a:rPr lang="it-IT" sz="2400" dirty="0">
                <a:latin typeface="Cambria" panose="02040503050406030204" pitchFamily="18" charset="0"/>
                <a:ea typeface="Cambria" panose="02040503050406030204" pitchFamily="18" charset="0"/>
              </a:rPr>
              <a:t>” saranno indicate dalle autorità sanitarie regionali in collaborazione con gli uffici scolastici.</a:t>
            </a:r>
          </a:p>
          <a:p>
            <a:pPr algn="just"/>
            <a:endParaRPr lang="it-IT" sz="2400" dirty="0">
              <a:latin typeface="Cambria" panose="02040503050406030204" pitchFamily="18" charset="0"/>
              <a:ea typeface="Cambria" panose="02040503050406030204" pitchFamily="18" charset="0"/>
            </a:endParaRPr>
          </a:p>
          <a:p>
            <a:pPr algn="just"/>
            <a:r>
              <a:rPr lang="it-IT" sz="2400" dirty="0">
                <a:latin typeface="Cambria" panose="02040503050406030204" pitchFamily="18" charset="0"/>
                <a:ea typeface="Cambria" panose="02040503050406030204" pitchFamily="18" charset="0"/>
              </a:rPr>
              <a:t>In una prima fase “di avviamento” le attività di raccolta dei campioni potranno essere eseguite nella sede scolastica con l’ausilio di personale sanitario, individuato dalle Asl competenti. Successivamente, la raccolta dei campioni verrà effettuata in ambito familiare rispettando le istruzioni che garantiscono la correttezza della sua esecuzione. Il prelievo potrà essere effettuato in modo autonomo dalla famiglia e il test consegnato in punti di raccolta.</a:t>
            </a:r>
            <a:endParaRPr lang="it-IT" sz="32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8428226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EA55EBC3-0C56-42F9-ACCF-BCB2182A86E7}"/>
              </a:ext>
            </a:extLst>
          </p:cNvPr>
          <p:cNvSpPr txBox="1"/>
          <p:nvPr/>
        </p:nvSpPr>
        <p:spPr>
          <a:xfrm>
            <a:off x="639189" y="747087"/>
            <a:ext cx="6063451" cy="2308324"/>
          </a:xfrm>
          <a:prstGeom prst="rect">
            <a:avLst/>
          </a:prstGeom>
          <a:noFill/>
        </p:spPr>
        <p:txBody>
          <a:bodyPr wrap="square" rtlCol="0">
            <a:spAutoFit/>
          </a:bodyPr>
          <a:lstStyle/>
          <a:p>
            <a:pPr algn="ctr"/>
            <a:r>
              <a:rPr lang="it-IT" sz="3200" b="1" dirty="0">
                <a:latin typeface="Cambria" panose="02040503050406030204" pitchFamily="18" charset="0"/>
                <a:ea typeface="Cambria" panose="02040503050406030204" pitchFamily="18" charset="0"/>
              </a:rPr>
              <a:t>Piano Scuola 2021-2022</a:t>
            </a:r>
            <a:r>
              <a:rPr lang="it-IT" sz="3200" i="1" dirty="0">
                <a:latin typeface="Cambria" panose="02040503050406030204" pitchFamily="18" charset="0"/>
                <a:ea typeface="Cambria" panose="02040503050406030204" pitchFamily="18" charset="0"/>
              </a:rPr>
              <a:t> </a:t>
            </a:r>
            <a:r>
              <a:rPr lang="it-IT" sz="2800" i="1" dirty="0">
                <a:latin typeface="Cambria" panose="02040503050406030204" pitchFamily="18" charset="0"/>
                <a:ea typeface="Cambria" panose="02040503050406030204" pitchFamily="18" charset="0"/>
              </a:rPr>
              <a:t>Documento per la pianificazione delle attività scolastiche, educative e formative nelle istituzioni del Sistema nazionale di Istruzione </a:t>
            </a:r>
            <a:endParaRPr lang="it-IT" sz="2800" dirty="0">
              <a:latin typeface="Cambria" panose="02040503050406030204" pitchFamily="18" charset="0"/>
              <a:ea typeface="Cambria" panose="02040503050406030204" pitchFamily="18" charset="0"/>
            </a:endParaRPr>
          </a:p>
        </p:txBody>
      </p:sp>
      <p:sp>
        <p:nvSpPr>
          <p:cNvPr id="3" name="CasellaDiTesto 2">
            <a:extLst>
              <a:ext uri="{FF2B5EF4-FFF2-40B4-BE49-F238E27FC236}">
                <a16:creationId xmlns:a16="http://schemas.microsoft.com/office/drawing/2014/main" id="{478678F0-B8BB-459D-8C4A-AA4471C180AB}"/>
              </a:ext>
            </a:extLst>
          </p:cNvPr>
          <p:cNvSpPr txBox="1"/>
          <p:nvPr/>
        </p:nvSpPr>
        <p:spPr>
          <a:xfrm>
            <a:off x="639189" y="3550809"/>
            <a:ext cx="6125595" cy="2739211"/>
          </a:xfrm>
          <a:prstGeom prst="rect">
            <a:avLst/>
          </a:prstGeom>
          <a:noFill/>
        </p:spPr>
        <p:txBody>
          <a:bodyPr wrap="square" rtlCol="0">
            <a:spAutoFit/>
          </a:bodyPr>
          <a:lstStyle/>
          <a:p>
            <a:pPr algn="ctr"/>
            <a:r>
              <a:rPr lang="it-IT" sz="3200" b="1" dirty="0">
                <a:latin typeface="Cambria" panose="02040503050406030204" pitchFamily="18" charset="0"/>
                <a:ea typeface="Cambria" panose="02040503050406030204" pitchFamily="18" charset="0"/>
              </a:rPr>
              <a:t>Decreto-legge n. 111</a:t>
            </a:r>
          </a:p>
          <a:p>
            <a:pPr algn="ctr"/>
            <a:r>
              <a:rPr lang="it-IT" sz="2800" b="1" dirty="0">
                <a:latin typeface="Cambria" panose="02040503050406030204" pitchFamily="18" charset="0"/>
                <a:ea typeface="Cambria" panose="02040503050406030204" pitchFamily="18" charset="0"/>
              </a:rPr>
              <a:t>del 6 agosto 2021</a:t>
            </a:r>
            <a:r>
              <a:rPr lang="it-IT" sz="2800" dirty="0">
                <a:latin typeface="Cambria" panose="02040503050406030204" pitchFamily="18" charset="0"/>
                <a:ea typeface="Cambria" panose="02040503050406030204" pitchFamily="18" charset="0"/>
              </a:rPr>
              <a:t>,</a:t>
            </a:r>
          </a:p>
          <a:p>
            <a:pPr algn="ctr"/>
            <a:r>
              <a:rPr lang="it-IT" sz="2800" dirty="0">
                <a:latin typeface="Cambria" panose="02040503050406030204" pitchFamily="18" charset="0"/>
                <a:ea typeface="Cambria" panose="02040503050406030204" pitchFamily="18" charset="0"/>
              </a:rPr>
              <a:t>recante “</a:t>
            </a:r>
            <a:r>
              <a:rPr lang="it-IT" sz="2800" i="1" dirty="0">
                <a:latin typeface="Cambria" panose="02040503050406030204" pitchFamily="18" charset="0"/>
                <a:ea typeface="Cambria" panose="02040503050406030204" pitchFamily="18" charset="0"/>
              </a:rPr>
              <a:t>Misure urgenti per l’esercizio in sicurezza delle attività scolastiche, universitarie, sociali e in materia di trasporti</a:t>
            </a:r>
            <a:r>
              <a:rPr lang="it-IT" sz="2800" dirty="0">
                <a:latin typeface="Cambria" panose="02040503050406030204" pitchFamily="18" charset="0"/>
                <a:ea typeface="Cambria" panose="02040503050406030204" pitchFamily="18" charset="0"/>
              </a:rPr>
              <a:t>”</a:t>
            </a:r>
          </a:p>
        </p:txBody>
      </p:sp>
      <p:sp>
        <p:nvSpPr>
          <p:cNvPr id="5" name="Parentesi graffa chiusa 4">
            <a:extLst>
              <a:ext uri="{FF2B5EF4-FFF2-40B4-BE49-F238E27FC236}">
                <a16:creationId xmlns:a16="http://schemas.microsoft.com/office/drawing/2014/main" id="{7A68394C-E4BD-467B-AE0E-2E77EA034E17}"/>
              </a:ext>
            </a:extLst>
          </p:cNvPr>
          <p:cNvSpPr/>
          <p:nvPr/>
        </p:nvSpPr>
        <p:spPr>
          <a:xfrm flipV="1">
            <a:off x="6498451" y="747087"/>
            <a:ext cx="896646" cy="5542932"/>
          </a:xfrm>
          <a:prstGeom prst="rightBrace">
            <a:avLst>
              <a:gd name="adj1" fmla="val 8333"/>
              <a:gd name="adj2" fmla="val 49676"/>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dirty="0"/>
          </a:p>
        </p:txBody>
      </p:sp>
      <p:sp>
        <p:nvSpPr>
          <p:cNvPr id="7" name="CasellaDiTesto 6">
            <a:extLst>
              <a:ext uri="{FF2B5EF4-FFF2-40B4-BE49-F238E27FC236}">
                <a16:creationId xmlns:a16="http://schemas.microsoft.com/office/drawing/2014/main" id="{E572D0CF-BC45-4E8D-85D0-EC1450AB1D3D}"/>
              </a:ext>
            </a:extLst>
          </p:cNvPr>
          <p:cNvSpPr txBox="1"/>
          <p:nvPr/>
        </p:nvSpPr>
        <p:spPr>
          <a:xfrm>
            <a:off x="7546019" y="1098362"/>
            <a:ext cx="3923929" cy="4832092"/>
          </a:xfrm>
          <a:prstGeom prst="rect">
            <a:avLst/>
          </a:prstGeom>
          <a:noFill/>
          <a:ln w="28575">
            <a:solidFill>
              <a:schemeClr val="accent1">
                <a:lumMod val="75000"/>
              </a:schemeClr>
            </a:solidFill>
            <a:prstDash val="dash"/>
          </a:ln>
        </p:spPr>
        <p:txBody>
          <a:bodyPr wrap="square" rtlCol="0">
            <a:spAutoFit/>
          </a:bodyPr>
          <a:lstStyle/>
          <a:p>
            <a:pPr algn="ctr"/>
            <a:r>
              <a:rPr lang="it-IT" sz="2800" dirty="0">
                <a:latin typeface="Cambria" panose="02040503050406030204" pitchFamily="18" charset="0"/>
                <a:ea typeface="Cambria" panose="02040503050406030204" pitchFamily="18" charset="0"/>
              </a:rPr>
              <a:t>Rappresentano</a:t>
            </a:r>
          </a:p>
          <a:p>
            <a:pPr algn="ctr"/>
            <a:r>
              <a:rPr lang="it-IT" sz="2800" dirty="0">
                <a:latin typeface="Cambria" panose="02040503050406030204" pitchFamily="18" charset="0"/>
                <a:ea typeface="Cambria" panose="02040503050406030204" pitchFamily="18" charset="0"/>
              </a:rPr>
              <a:t>i due</a:t>
            </a:r>
          </a:p>
          <a:p>
            <a:pPr algn="ctr"/>
            <a:r>
              <a:rPr lang="it-IT" sz="2800" dirty="0">
                <a:latin typeface="Cambria" panose="02040503050406030204" pitchFamily="18" charset="0"/>
                <a:ea typeface="Cambria" panose="02040503050406030204" pitchFamily="18" charset="0"/>
              </a:rPr>
              <a:t>documenti di riferimento</a:t>
            </a:r>
          </a:p>
          <a:p>
            <a:pPr algn="ctr"/>
            <a:r>
              <a:rPr lang="it-IT" sz="2800" dirty="0">
                <a:latin typeface="Cambria" panose="02040503050406030204" pitchFamily="18" charset="0"/>
                <a:ea typeface="Cambria" panose="02040503050406030204" pitchFamily="18" charset="0"/>
              </a:rPr>
              <a:t>per l’organizzazione delle attività</a:t>
            </a:r>
          </a:p>
          <a:p>
            <a:pPr algn="ctr"/>
            <a:r>
              <a:rPr lang="it-IT" sz="2800" dirty="0">
                <a:latin typeface="Cambria" panose="02040503050406030204" pitchFamily="18" charset="0"/>
                <a:ea typeface="Cambria" panose="02040503050406030204" pitchFamily="18" charset="0"/>
              </a:rPr>
              <a:t>educative e scolastiche,</a:t>
            </a:r>
          </a:p>
          <a:p>
            <a:pPr algn="ctr"/>
            <a:r>
              <a:rPr lang="it-IT" sz="2800" dirty="0">
                <a:latin typeface="Cambria" panose="02040503050406030204" pitchFamily="18" charset="0"/>
                <a:ea typeface="Cambria" panose="02040503050406030204" pitchFamily="18" charset="0"/>
              </a:rPr>
              <a:t>“in presenza e in sicurezza”,</a:t>
            </a:r>
          </a:p>
          <a:p>
            <a:pPr algn="ctr"/>
            <a:r>
              <a:rPr lang="it-IT" sz="2800" dirty="0">
                <a:latin typeface="Cambria" panose="02040503050406030204" pitchFamily="18" charset="0"/>
                <a:ea typeface="Cambria" panose="02040503050406030204" pitchFamily="18" charset="0"/>
              </a:rPr>
              <a:t>dell’anno scolastico 2021/2022.</a:t>
            </a:r>
          </a:p>
        </p:txBody>
      </p:sp>
    </p:spTree>
    <p:extLst>
      <p:ext uri="{BB962C8B-B14F-4D97-AF65-F5344CB8AC3E}">
        <p14:creationId xmlns:p14="http://schemas.microsoft.com/office/powerpoint/2010/main" val="873103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64D94CA1-09FD-4BA7-90B8-0748983DE91F}"/>
              </a:ext>
            </a:extLst>
          </p:cNvPr>
          <p:cNvSpPr/>
          <p:nvPr/>
        </p:nvSpPr>
        <p:spPr>
          <a:xfrm>
            <a:off x="981723" y="512150"/>
            <a:ext cx="10228555" cy="2123658"/>
          </a:xfrm>
          <a:prstGeom prst="rect">
            <a:avLst/>
          </a:prstGeom>
        </p:spPr>
        <p:txBody>
          <a:bodyPr wrap="square">
            <a:spAutoFit/>
          </a:bodyPr>
          <a:lstStyle/>
          <a:p>
            <a:pPr algn="ctr"/>
            <a:r>
              <a:rPr lang="it-IT" sz="3600" b="1" dirty="0">
                <a:latin typeface="Cambria" panose="02040503050406030204" pitchFamily="18" charset="0"/>
                <a:ea typeface="Cambria" panose="02040503050406030204" pitchFamily="18" charset="0"/>
              </a:rPr>
              <a:t>Protocollo di sicurezza a.s. 2021/2022</a:t>
            </a:r>
          </a:p>
          <a:p>
            <a:pPr algn="ctr"/>
            <a:r>
              <a:rPr lang="it-IT" sz="3200" i="1" dirty="0">
                <a:latin typeface="Cambria" panose="02040503050406030204" pitchFamily="18" charset="0"/>
                <a:ea typeface="Cambria" panose="02040503050406030204" pitchFamily="18" charset="0"/>
              </a:rPr>
              <a:t>Protocollo d’intesa per garantire l’avvio dell’anno scolastico nel rispetto delle regole di sicurezza per il contenimento della diffusione di Covid-19 (a.s. 2021/2022)</a:t>
            </a:r>
          </a:p>
        </p:txBody>
      </p:sp>
      <p:sp>
        <p:nvSpPr>
          <p:cNvPr id="3" name="CasellaDiTesto 2">
            <a:extLst>
              <a:ext uri="{FF2B5EF4-FFF2-40B4-BE49-F238E27FC236}">
                <a16:creationId xmlns:a16="http://schemas.microsoft.com/office/drawing/2014/main" id="{F15F1F92-79FB-46A0-9D3F-9331CA03FF16}"/>
              </a:ext>
            </a:extLst>
          </p:cNvPr>
          <p:cNvSpPr txBox="1"/>
          <p:nvPr/>
        </p:nvSpPr>
        <p:spPr>
          <a:xfrm>
            <a:off x="1040168" y="3678071"/>
            <a:ext cx="10111665" cy="2246769"/>
          </a:xfrm>
          <a:prstGeom prst="rect">
            <a:avLst/>
          </a:prstGeom>
          <a:noFill/>
          <a:ln w="28575">
            <a:solidFill>
              <a:schemeClr val="accent1">
                <a:lumMod val="75000"/>
              </a:schemeClr>
            </a:solidFill>
            <a:prstDash val="dash"/>
          </a:ln>
        </p:spPr>
        <p:txBody>
          <a:bodyPr wrap="square" rtlCol="0">
            <a:spAutoFit/>
          </a:bodyPr>
          <a:lstStyle/>
          <a:p>
            <a:pPr algn="ctr"/>
            <a:r>
              <a:rPr lang="it-IT" sz="2800" dirty="0">
                <a:latin typeface="Cambria" panose="02040503050406030204" pitchFamily="18" charset="0"/>
                <a:ea typeface="Cambria" panose="02040503050406030204" pitchFamily="18" charset="0"/>
              </a:rPr>
              <a:t>Alla luce della normativa vigente, del parere espresso dal CTS e delle disposizioni del Ministero della Salute, rappresenta uno strumento operativo messo a disposizione delle istituzioni scolastiche per programmare e garantire l’erogazione del servizio in presenza in condizioni di piena sicurezza.</a:t>
            </a:r>
            <a:endParaRPr lang="it-IT" sz="3600" dirty="0">
              <a:latin typeface="Cambria" panose="02040503050406030204" pitchFamily="18" charset="0"/>
              <a:ea typeface="Cambria" panose="02040503050406030204" pitchFamily="18" charset="0"/>
            </a:endParaRPr>
          </a:p>
        </p:txBody>
      </p:sp>
      <p:pic>
        <p:nvPicPr>
          <p:cNvPr id="4" name="Immagine 3">
            <a:extLst>
              <a:ext uri="{FF2B5EF4-FFF2-40B4-BE49-F238E27FC236}">
                <a16:creationId xmlns:a16="http://schemas.microsoft.com/office/drawing/2014/main" id="{803EB3C1-55B7-48AE-917A-C7439B2B061B}"/>
              </a:ext>
            </a:extLst>
          </p:cNvPr>
          <p:cNvPicPr>
            <a:picLocks noChangeAspect="1"/>
          </p:cNvPicPr>
          <p:nvPr/>
        </p:nvPicPr>
        <p:blipFill>
          <a:blip r:embed="rId2"/>
          <a:stretch>
            <a:fillRect/>
          </a:stretch>
        </p:blipFill>
        <p:spPr>
          <a:xfrm rot="5400000">
            <a:off x="5598406" y="2757796"/>
            <a:ext cx="995186" cy="591363"/>
          </a:xfrm>
          <a:prstGeom prst="rect">
            <a:avLst/>
          </a:prstGeom>
        </p:spPr>
      </p:pic>
    </p:spTree>
    <p:extLst>
      <p:ext uri="{BB962C8B-B14F-4D97-AF65-F5344CB8AC3E}">
        <p14:creationId xmlns:p14="http://schemas.microsoft.com/office/powerpoint/2010/main" val="180877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AECCAB3D-3B94-4544-8806-C357BFBCCECD}"/>
              </a:ext>
            </a:extLst>
          </p:cNvPr>
          <p:cNvSpPr txBox="1"/>
          <p:nvPr/>
        </p:nvSpPr>
        <p:spPr>
          <a:xfrm>
            <a:off x="1555072" y="810670"/>
            <a:ext cx="9081856" cy="1569660"/>
          </a:xfrm>
          <a:prstGeom prst="rect">
            <a:avLst/>
          </a:prstGeom>
          <a:noFill/>
        </p:spPr>
        <p:txBody>
          <a:bodyPr wrap="square" rtlCol="0">
            <a:spAutoFit/>
          </a:bodyPr>
          <a:lstStyle/>
          <a:p>
            <a:pPr algn="ctr"/>
            <a:r>
              <a:rPr lang="it-IT" sz="3200" b="1" dirty="0">
                <a:latin typeface="Cambria" panose="02040503050406030204" pitchFamily="18" charset="0"/>
                <a:ea typeface="Cambria" panose="02040503050406030204" pitchFamily="18" charset="0"/>
              </a:rPr>
              <a:t>PRIORITÀ ALLA DIDATTICA IN PRESENZA,</a:t>
            </a:r>
          </a:p>
          <a:p>
            <a:pPr algn="ctr"/>
            <a:r>
              <a:rPr lang="it-IT" sz="3200" b="1" dirty="0">
                <a:latin typeface="Cambria" panose="02040503050406030204" pitchFamily="18" charset="0"/>
                <a:ea typeface="Cambria" panose="02040503050406030204" pitchFamily="18" charset="0"/>
              </a:rPr>
              <a:t>nel rispetto delle misure di contenimento del contagio da SARS-CoV-2</a:t>
            </a:r>
            <a:endParaRPr lang="it-IT" sz="3200" dirty="0">
              <a:latin typeface="Cambria" panose="02040503050406030204" pitchFamily="18" charset="0"/>
              <a:ea typeface="Cambria" panose="02040503050406030204" pitchFamily="18" charset="0"/>
            </a:endParaRPr>
          </a:p>
        </p:txBody>
      </p:sp>
      <p:sp>
        <p:nvSpPr>
          <p:cNvPr id="4" name="CasellaDiTesto 3">
            <a:extLst>
              <a:ext uri="{FF2B5EF4-FFF2-40B4-BE49-F238E27FC236}">
                <a16:creationId xmlns:a16="http://schemas.microsoft.com/office/drawing/2014/main" id="{4F0D6204-608D-450C-970B-FD978246EE51}"/>
              </a:ext>
            </a:extLst>
          </p:cNvPr>
          <p:cNvSpPr txBox="1"/>
          <p:nvPr/>
        </p:nvSpPr>
        <p:spPr>
          <a:xfrm>
            <a:off x="787153" y="3090571"/>
            <a:ext cx="10617694" cy="2246769"/>
          </a:xfrm>
          <a:prstGeom prst="rect">
            <a:avLst/>
          </a:prstGeom>
          <a:noFill/>
        </p:spPr>
        <p:txBody>
          <a:bodyPr wrap="square" rtlCol="0">
            <a:spAutoFit/>
          </a:bodyPr>
          <a:lstStyle/>
          <a:p>
            <a:pPr algn="just"/>
            <a:r>
              <a:rPr lang="it-IT" sz="2800" dirty="0">
                <a:latin typeface="Cambria" panose="02040503050406030204" pitchFamily="18" charset="0"/>
                <a:ea typeface="Cambria" panose="02040503050406030204" pitchFamily="18" charset="0"/>
              </a:rPr>
              <a:t>L’articolo 1, comma 1, del DL 111 </a:t>
            </a:r>
            <a:r>
              <a:rPr lang="it-IT" sz="2800" b="1" dirty="0">
                <a:latin typeface="Cambria" panose="02040503050406030204" pitchFamily="18" charset="0"/>
                <a:ea typeface="Cambria" panose="02040503050406030204" pitchFamily="18" charset="0"/>
              </a:rPr>
              <a:t>“… </a:t>
            </a:r>
            <a:r>
              <a:rPr lang="it-IT" sz="2800" b="1" i="1" dirty="0">
                <a:latin typeface="Cambria" panose="02040503050406030204" pitchFamily="18" charset="0"/>
                <a:ea typeface="Cambria" panose="02040503050406030204" pitchFamily="18" charset="0"/>
              </a:rPr>
              <a:t>al fine di assicurare il valore della scuola come comunità e di tutelare la sfera sociale e psico-affettiva della popolazione scolastica</a:t>
            </a:r>
            <a:r>
              <a:rPr lang="it-IT" sz="2800" b="1" dirty="0">
                <a:latin typeface="Cambria" panose="02040503050406030204" pitchFamily="18" charset="0"/>
                <a:ea typeface="Cambria" panose="02040503050406030204" pitchFamily="18" charset="0"/>
              </a:rPr>
              <a:t>”</a:t>
            </a:r>
            <a:r>
              <a:rPr lang="it-IT" sz="2800" dirty="0">
                <a:latin typeface="Cambria" panose="02040503050406030204" pitchFamily="18" charset="0"/>
                <a:ea typeface="Cambria" panose="02040503050406030204" pitchFamily="18" charset="0"/>
              </a:rPr>
              <a:t> dispone che, sull’intero territorio nazionale e per l’intero anno scolastico 2021/2022, i servizi educativi e scolastici </a:t>
            </a:r>
            <a:r>
              <a:rPr lang="it-IT" sz="2800" b="1" dirty="0">
                <a:latin typeface="Cambria" panose="02040503050406030204" pitchFamily="18" charset="0"/>
                <a:ea typeface="Cambria" panose="02040503050406030204" pitchFamily="18" charset="0"/>
              </a:rPr>
              <a:t>“</a:t>
            </a:r>
            <a:r>
              <a:rPr lang="it-IT" sz="2800" b="1" i="1" dirty="0">
                <a:latin typeface="Cambria" panose="02040503050406030204" pitchFamily="18" charset="0"/>
                <a:ea typeface="Cambria" panose="02040503050406030204" pitchFamily="18" charset="0"/>
              </a:rPr>
              <a:t>sono svolti in presenza</a:t>
            </a:r>
            <a:r>
              <a:rPr lang="it-IT" sz="2800" b="1" dirty="0">
                <a:latin typeface="Cambria" panose="02040503050406030204" pitchFamily="18" charset="0"/>
                <a:ea typeface="Cambria" panose="02040503050406030204" pitchFamily="18" charset="0"/>
              </a:rPr>
              <a:t>”</a:t>
            </a:r>
            <a:r>
              <a:rPr lang="it-IT" sz="2800" dirty="0">
                <a:latin typeface="Cambria" panose="02040503050406030204" pitchFamily="18" charset="0"/>
                <a:ea typeface="Cambria" panose="02040503050406030204" pitchFamily="18" charset="0"/>
              </a:rPr>
              <a:t>. </a:t>
            </a:r>
          </a:p>
        </p:txBody>
      </p:sp>
    </p:spTree>
    <p:extLst>
      <p:ext uri="{BB962C8B-B14F-4D97-AF65-F5344CB8AC3E}">
        <p14:creationId xmlns:p14="http://schemas.microsoft.com/office/powerpoint/2010/main" val="25183342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3BEBF48F-35EA-4216-A0A7-BDCAED851A1B}"/>
              </a:ext>
            </a:extLst>
          </p:cNvPr>
          <p:cNvSpPr txBox="1"/>
          <p:nvPr/>
        </p:nvSpPr>
        <p:spPr>
          <a:xfrm>
            <a:off x="545123" y="902521"/>
            <a:ext cx="11075747" cy="3108543"/>
          </a:xfrm>
          <a:prstGeom prst="rect">
            <a:avLst/>
          </a:prstGeom>
          <a:noFill/>
        </p:spPr>
        <p:txBody>
          <a:bodyPr wrap="square" rtlCol="0">
            <a:spAutoFit/>
          </a:bodyPr>
          <a:lstStyle/>
          <a:p>
            <a:pPr algn="just"/>
            <a:r>
              <a:rPr lang="it-IT" sz="2800" dirty="0">
                <a:latin typeface="Cambria" panose="02040503050406030204" pitchFamily="18" charset="0"/>
                <a:ea typeface="Cambria" panose="02040503050406030204" pitchFamily="18" charset="0"/>
              </a:rPr>
              <a:t>L’articolo 1, comma 4, del DL 111 dispone che </a:t>
            </a:r>
            <a:r>
              <a:rPr lang="it-IT" sz="2800" i="1" dirty="0">
                <a:latin typeface="Cambria" panose="02040503050406030204" pitchFamily="18" charset="0"/>
                <a:ea typeface="Cambria" panose="02040503050406030204" pitchFamily="18" charset="0"/>
              </a:rPr>
              <a:t>“</a:t>
            </a:r>
            <a:r>
              <a:rPr lang="it-IT" sz="2800" b="1" i="1" dirty="0">
                <a:latin typeface="Cambria" panose="02040503050406030204" pitchFamily="18" charset="0"/>
                <a:ea typeface="Cambria" panose="02040503050406030204" pitchFamily="18" charset="0"/>
              </a:rPr>
              <a:t>… fino al perdurare dell’emergenza i Presidenti delle regioni o i Sindaci possono derogare</a:t>
            </a:r>
            <a:r>
              <a:rPr lang="it-IT" sz="2800" i="1" dirty="0">
                <a:latin typeface="Cambria" panose="02040503050406030204" pitchFamily="18" charset="0"/>
                <a:ea typeface="Cambria" panose="02040503050406030204" pitchFamily="18" charset="0"/>
              </a:rPr>
              <a:t>, per specifiche aree del territorio o per singoli istituti, alle disposizioni di cui al comma 1 esclusivamente in zona rossa o arancione e in circostanze di eccezionale e straordinaria necessità dovuta all’insorgenza di focolai o al rischio estremamente elevato di diffusione del SARS-CoV-2 o di sue varianti nella popolazione scolastica”.</a:t>
            </a:r>
          </a:p>
        </p:txBody>
      </p:sp>
      <p:sp>
        <p:nvSpPr>
          <p:cNvPr id="4" name="CasellaDiTesto 3">
            <a:extLst>
              <a:ext uri="{FF2B5EF4-FFF2-40B4-BE49-F238E27FC236}">
                <a16:creationId xmlns:a16="http://schemas.microsoft.com/office/drawing/2014/main" id="{A7F102CD-49E1-48F3-8508-472801A4B56C}"/>
              </a:ext>
            </a:extLst>
          </p:cNvPr>
          <p:cNvSpPr txBox="1"/>
          <p:nvPr/>
        </p:nvSpPr>
        <p:spPr>
          <a:xfrm>
            <a:off x="545123" y="4303703"/>
            <a:ext cx="11075747" cy="1815882"/>
          </a:xfrm>
          <a:prstGeom prst="rect">
            <a:avLst/>
          </a:prstGeom>
          <a:noFill/>
        </p:spPr>
        <p:txBody>
          <a:bodyPr wrap="square" rtlCol="0">
            <a:spAutoFit/>
          </a:bodyPr>
          <a:lstStyle/>
          <a:p>
            <a:pPr algn="just"/>
            <a:r>
              <a:rPr lang="it-IT" sz="2800" i="1" dirty="0">
                <a:latin typeface="Cambria" panose="02040503050406030204" pitchFamily="18" charset="0"/>
                <a:ea typeface="Cambria" panose="02040503050406030204" pitchFamily="18" charset="0"/>
              </a:rPr>
              <a:t>“… resta </a:t>
            </a:r>
            <a:r>
              <a:rPr lang="it-IT" sz="2800" b="1" i="1" dirty="0">
                <a:latin typeface="Cambria" panose="02040503050406030204" pitchFamily="18" charset="0"/>
                <a:ea typeface="Cambria" panose="02040503050406030204" pitchFamily="18" charset="0"/>
              </a:rPr>
              <a:t>sempre garantita</a:t>
            </a:r>
            <a:r>
              <a:rPr lang="it-IT" sz="2800" i="1" dirty="0">
                <a:latin typeface="Cambria" panose="02040503050406030204" pitchFamily="18" charset="0"/>
                <a:ea typeface="Cambria" panose="02040503050406030204" pitchFamily="18" charset="0"/>
              </a:rPr>
              <a:t> la possibilità di svolgere </a:t>
            </a:r>
            <a:r>
              <a:rPr lang="it-IT" sz="2800" b="1" i="1" dirty="0">
                <a:latin typeface="Cambria" panose="02040503050406030204" pitchFamily="18" charset="0"/>
                <a:ea typeface="Cambria" panose="02040503050406030204" pitchFamily="18" charset="0"/>
              </a:rPr>
              <a:t>attività in presenza</a:t>
            </a:r>
            <a:r>
              <a:rPr lang="it-IT" sz="2800" i="1" dirty="0">
                <a:latin typeface="Cambria" panose="02040503050406030204" pitchFamily="18" charset="0"/>
                <a:ea typeface="Cambria" panose="02040503050406030204" pitchFamily="18" charset="0"/>
              </a:rPr>
              <a:t> qualora sia necessario l’uso di laboratori o per mantenere una relazione educativa che realizzi l’effettiva inclusione scolastica degli </a:t>
            </a:r>
            <a:r>
              <a:rPr lang="it-IT" sz="2800" b="1" i="1" dirty="0">
                <a:latin typeface="Cambria" panose="02040503050406030204" pitchFamily="18" charset="0"/>
                <a:ea typeface="Cambria" panose="02040503050406030204" pitchFamily="18" charset="0"/>
              </a:rPr>
              <a:t>alunni con disabilità e con bisogni educativi speciali</a:t>
            </a:r>
            <a:r>
              <a:rPr lang="it-IT" sz="2800" i="1" dirty="0">
                <a:latin typeface="Cambria" panose="02040503050406030204" pitchFamily="18" charset="0"/>
                <a:ea typeface="Cambria" panose="02040503050406030204" pitchFamily="18" charset="0"/>
              </a:rPr>
              <a:t>”.</a:t>
            </a:r>
          </a:p>
        </p:txBody>
      </p:sp>
    </p:spTree>
    <p:extLst>
      <p:ext uri="{BB962C8B-B14F-4D97-AF65-F5344CB8AC3E}">
        <p14:creationId xmlns:p14="http://schemas.microsoft.com/office/powerpoint/2010/main" val="275125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B5234BB5-2E16-475C-BB49-FCC7E5EE7853}"/>
              </a:ext>
            </a:extLst>
          </p:cNvPr>
          <p:cNvSpPr txBox="1"/>
          <p:nvPr/>
        </p:nvSpPr>
        <p:spPr>
          <a:xfrm>
            <a:off x="2752078" y="369553"/>
            <a:ext cx="6687844" cy="1569660"/>
          </a:xfrm>
          <a:prstGeom prst="rect">
            <a:avLst/>
          </a:prstGeom>
          <a:noFill/>
        </p:spPr>
        <p:txBody>
          <a:bodyPr wrap="square" rtlCol="0">
            <a:spAutoFit/>
          </a:bodyPr>
          <a:lstStyle/>
          <a:p>
            <a:pPr algn="ctr"/>
            <a:r>
              <a:rPr lang="it-IT" sz="3200" b="1" dirty="0">
                <a:latin typeface="Cambria" panose="02040503050406030204" pitchFamily="18" charset="0"/>
                <a:ea typeface="Cambria" panose="02040503050406030204" pitchFamily="18" charset="0"/>
              </a:rPr>
              <a:t>MISURE DI PREVENZIONE DEL CONTAGIO DA SARS-CoV-2</a:t>
            </a:r>
          </a:p>
          <a:p>
            <a:pPr algn="ctr"/>
            <a:r>
              <a:rPr lang="it-IT" sz="3200" b="1" dirty="0">
                <a:latin typeface="Cambria" panose="02040503050406030204" pitchFamily="18" charset="0"/>
                <a:ea typeface="Cambria" panose="02040503050406030204" pitchFamily="18" charset="0"/>
              </a:rPr>
              <a:t>PRINCIPALI NORME DI SICUREZZA</a:t>
            </a:r>
          </a:p>
        </p:txBody>
      </p:sp>
      <p:sp>
        <p:nvSpPr>
          <p:cNvPr id="6" name="CasellaDiTesto 5">
            <a:extLst>
              <a:ext uri="{FF2B5EF4-FFF2-40B4-BE49-F238E27FC236}">
                <a16:creationId xmlns:a16="http://schemas.microsoft.com/office/drawing/2014/main" id="{590AC7EE-EA31-4D23-9B83-23388411449F}"/>
              </a:ext>
            </a:extLst>
          </p:cNvPr>
          <p:cNvSpPr txBox="1"/>
          <p:nvPr/>
        </p:nvSpPr>
        <p:spPr>
          <a:xfrm>
            <a:off x="336000" y="2392574"/>
            <a:ext cx="11520000" cy="3416320"/>
          </a:xfrm>
          <a:prstGeom prst="rect">
            <a:avLst/>
          </a:prstGeom>
          <a:noFill/>
        </p:spPr>
        <p:txBody>
          <a:bodyPr wrap="square" rtlCol="0">
            <a:spAutoFit/>
          </a:bodyPr>
          <a:lstStyle/>
          <a:p>
            <a:pPr marL="285750" lvl="0" indent="-285750" algn="just" hangingPunct="0">
              <a:buFont typeface="Wingdings" panose="05000000000000000000" pitchFamily="2" charset="2"/>
              <a:buChar char=""/>
            </a:pPr>
            <a:r>
              <a:rPr lang="it-IT" sz="2400" b="1" dirty="0">
                <a:latin typeface="Cambria" panose="02040503050406030204" pitchFamily="18" charset="0"/>
                <a:ea typeface="Cambria" panose="02040503050406030204" pitchFamily="18" charset="0"/>
              </a:rPr>
              <a:t>Obbligo di indossare la mascherina al chiuso</a:t>
            </a:r>
            <a:r>
              <a:rPr lang="it-IT" sz="2400" dirty="0">
                <a:latin typeface="Cambria" panose="02040503050406030204" pitchFamily="18" charset="0"/>
                <a:ea typeface="Cambria" panose="02040503050406030204" pitchFamily="18" charset="0"/>
              </a:rPr>
              <a:t>, fatta eccezione per i bambini di età inferiore ai sei anni, per i soggetti con patologie o disabilità incompatibili con l’uso dei predetti dispositivi e per lo svolgimento delle attività sportive. Gli studenti dovranno utilizzare mascherine di tipo chirurgico; il personale scolastico di tipo chirurgico o altri dispositivi previsti dal DVR.</a:t>
            </a:r>
          </a:p>
          <a:p>
            <a:pPr lvl="0" algn="just" hangingPunct="0"/>
            <a:endParaRPr lang="it-IT" sz="2400" dirty="0">
              <a:latin typeface="Cambria" panose="02040503050406030204" pitchFamily="18" charset="0"/>
              <a:ea typeface="Cambria" panose="02040503050406030204" pitchFamily="18" charset="0"/>
            </a:endParaRPr>
          </a:p>
          <a:p>
            <a:pPr marL="285750" lvl="0" indent="-285750" algn="just" hangingPunct="0">
              <a:buFont typeface="Wingdings" panose="05000000000000000000" pitchFamily="2" charset="2"/>
              <a:buChar char=""/>
            </a:pPr>
            <a:r>
              <a:rPr lang="it-IT" sz="2400" b="1" dirty="0">
                <a:latin typeface="Cambria" panose="02040503050406030204" pitchFamily="18" charset="0"/>
                <a:ea typeface="Cambria" panose="02040503050406030204" pitchFamily="18" charset="0"/>
              </a:rPr>
              <a:t>Distanziamento fisico</a:t>
            </a:r>
            <a:r>
              <a:rPr lang="it-IT" sz="2400" dirty="0">
                <a:latin typeface="Cambria" panose="02040503050406030204" pitchFamily="18" charset="0"/>
                <a:ea typeface="Cambria" panose="02040503050406030204" pitchFamily="18" charset="0"/>
              </a:rPr>
              <a:t> (è raccomandato il rispetto di una distanza interpersonale di almeno 1 metro, sia in posizione statica sia in posizione dinamica – 2 metri tra i banchi e la cattedra del docente – 2 metri per l’attività motorio-sportiva).</a:t>
            </a:r>
          </a:p>
        </p:txBody>
      </p:sp>
    </p:spTree>
    <p:extLst>
      <p:ext uri="{BB962C8B-B14F-4D97-AF65-F5344CB8AC3E}">
        <p14:creationId xmlns:p14="http://schemas.microsoft.com/office/powerpoint/2010/main" val="2018201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D618BB95-FB18-4AB1-885D-5C6F7E115DAF}"/>
              </a:ext>
            </a:extLst>
          </p:cNvPr>
          <p:cNvSpPr txBox="1"/>
          <p:nvPr/>
        </p:nvSpPr>
        <p:spPr>
          <a:xfrm>
            <a:off x="257451" y="918879"/>
            <a:ext cx="11520000" cy="3785652"/>
          </a:xfrm>
          <a:prstGeom prst="rect">
            <a:avLst/>
          </a:prstGeom>
          <a:noFill/>
        </p:spPr>
        <p:txBody>
          <a:bodyPr wrap="square" rtlCol="0">
            <a:spAutoFit/>
          </a:bodyPr>
          <a:lstStyle/>
          <a:p>
            <a:pPr marL="285750" lvl="0" indent="-285750" algn="just" hangingPunct="0">
              <a:buFont typeface="Wingdings" panose="05000000000000000000" pitchFamily="2" charset="2"/>
              <a:buChar char=""/>
            </a:pPr>
            <a:r>
              <a:rPr lang="it-IT" sz="2400" b="1" dirty="0">
                <a:latin typeface="Cambria" panose="02040503050406030204" pitchFamily="18" charset="0"/>
                <a:ea typeface="Cambria" panose="02040503050406030204" pitchFamily="18" charset="0"/>
              </a:rPr>
              <a:t>Divieto di accesso o permanenza nei locali scolastici</a:t>
            </a:r>
            <a:r>
              <a:rPr lang="it-IT" sz="2400" dirty="0">
                <a:latin typeface="Cambria" panose="02040503050406030204" pitchFamily="18" charset="0"/>
                <a:ea typeface="Cambria" panose="02040503050406030204" pitchFamily="18" charset="0"/>
              </a:rPr>
              <a:t> ai soggetti con sintomatologia respiratoria o temperatura corporea superiore a 37,5°C.</a:t>
            </a:r>
          </a:p>
          <a:p>
            <a:pPr lvl="0" algn="just" hangingPunct="0"/>
            <a:endParaRPr lang="it-IT" sz="2400" dirty="0">
              <a:latin typeface="Cambria" panose="02040503050406030204" pitchFamily="18" charset="0"/>
              <a:ea typeface="Cambria" panose="02040503050406030204" pitchFamily="18" charset="0"/>
            </a:endParaRPr>
          </a:p>
          <a:p>
            <a:pPr marL="285750" lvl="0" indent="-285750" algn="just" hangingPunct="0">
              <a:buFont typeface="Wingdings" panose="05000000000000000000" pitchFamily="2" charset="2"/>
              <a:buChar char=""/>
            </a:pPr>
            <a:r>
              <a:rPr lang="it-IT" sz="2400" b="1" dirty="0">
                <a:latin typeface="Cambria" panose="02040503050406030204" pitchFamily="18" charset="0"/>
                <a:ea typeface="Cambria" panose="02040503050406030204" pitchFamily="18" charset="0"/>
              </a:rPr>
              <a:t>Igienizzazione</a:t>
            </a:r>
            <a:r>
              <a:rPr lang="it-IT" sz="2400" dirty="0">
                <a:latin typeface="Cambria" panose="02040503050406030204" pitchFamily="18" charset="0"/>
                <a:ea typeface="Cambria" panose="02040503050406030204" pitchFamily="18" charset="0"/>
              </a:rPr>
              <a:t> frequente delle mani.</a:t>
            </a:r>
          </a:p>
          <a:p>
            <a:pPr lvl="0" algn="just" hangingPunct="0"/>
            <a:endParaRPr lang="it-IT" sz="2400" dirty="0">
              <a:latin typeface="Cambria" panose="02040503050406030204" pitchFamily="18" charset="0"/>
              <a:ea typeface="Cambria" panose="02040503050406030204" pitchFamily="18" charset="0"/>
            </a:endParaRPr>
          </a:p>
          <a:p>
            <a:pPr marL="285750" lvl="0" indent="-285750" algn="just" hangingPunct="0">
              <a:buFont typeface="Wingdings" panose="05000000000000000000" pitchFamily="2" charset="2"/>
              <a:buChar char=""/>
            </a:pPr>
            <a:r>
              <a:rPr lang="it-IT" sz="2400" b="1" dirty="0">
                <a:latin typeface="Cambria" panose="02040503050406030204" pitchFamily="18" charset="0"/>
                <a:ea typeface="Cambria" panose="02040503050406030204" pitchFamily="18" charset="0"/>
              </a:rPr>
              <a:t>Pulizia approfondita</a:t>
            </a:r>
            <a:r>
              <a:rPr lang="it-IT" sz="2400" dirty="0">
                <a:latin typeface="Cambria" panose="02040503050406030204" pitchFamily="18" charset="0"/>
                <a:ea typeface="Cambria" panose="02040503050406030204" pitchFamily="18" charset="0"/>
              </a:rPr>
              <a:t> e </a:t>
            </a:r>
            <a:r>
              <a:rPr lang="it-IT" sz="2400" b="1" dirty="0">
                <a:latin typeface="Cambria" panose="02040503050406030204" pitchFamily="18" charset="0"/>
                <a:ea typeface="Cambria" panose="02040503050406030204" pitchFamily="18" charset="0"/>
              </a:rPr>
              <a:t>aerazione frequente</a:t>
            </a:r>
            <a:r>
              <a:rPr lang="it-IT" sz="2400" dirty="0">
                <a:latin typeface="Cambria" panose="02040503050406030204" pitchFamily="18" charset="0"/>
                <a:ea typeface="Cambria" panose="02040503050406030204" pitchFamily="18" charset="0"/>
              </a:rPr>
              <a:t> e adeguata degli spazi.</a:t>
            </a:r>
          </a:p>
          <a:p>
            <a:pPr lvl="0" algn="just" hangingPunct="0"/>
            <a:endParaRPr lang="it-IT" sz="2400" dirty="0">
              <a:latin typeface="Cambria" panose="02040503050406030204" pitchFamily="18" charset="0"/>
              <a:ea typeface="Cambria" panose="02040503050406030204" pitchFamily="18" charset="0"/>
            </a:endParaRPr>
          </a:p>
          <a:p>
            <a:pPr marL="285750" lvl="0" indent="-285750" algn="just" hangingPunct="0">
              <a:buFont typeface="Wingdings" panose="05000000000000000000" pitchFamily="2" charset="2"/>
              <a:buChar char=""/>
            </a:pPr>
            <a:r>
              <a:rPr lang="it-IT" sz="2400" b="1" dirty="0">
                <a:latin typeface="Cambria" panose="02040503050406030204" pitchFamily="18" charset="0"/>
                <a:ea typeface="Cambria" panose="02040503050406030204" pitchFamily="18" charset="0"/>
              </a:rPr>
              <a:t>Obbligo da parte del personale scolastico</a:t>
            </a:r>
            <a:r>
              <a:rPr lang="it-IT" sz="2400" dirty="0">
                <a:latin typeface="Cambria" panose="02040503050406030204" pitchFamily="18" charset="0"/>
                <a:ea typeface="Cambria" panose="02040503050406030204" pitchFamily="18" charset="0"/>
              </a:rPr>
              <a:t> di possedere ed esibire la </a:t>
            </a:r>
            <a:r>
              <a:rPr lang="it-IT" sz="2400" b="1" dirty="0">
                <a:latin typeface="Cambria" panose="02040503050406030204" pitchFamily="18" charset="0"/>
                <a:ea typeface="Cambria" panose="02040503050406030204" pitchFamily="18" charset="0"/>
              </a:rPr>
              <a:t>certificazione verde Covid-19</a:t>
            </a:r>
            <a:r>
              <a:rPr lang="it-IT" sz="2400" dirty="0">
                <a:latin typeface="Cambria" panose="02040503050406030204" pitchFamily="18" charset="0"/>
                <a:ea typeface="Cambria" panose="02040503050406030204" pitchFamily="18" charset="0"/>
              </a:rPr>
              <a:t> (la procedura automatizzata di verifica limiterà la verifica con l’App “VerificaC19” ai soli QRcode della “schermata rossa”).</a:t>
            </a:r>
          </a:p>
        </p:txBody>
      </p:sp>
      <p:sp>
        <p:nvSpPr>
          <p:cNvPr id="4" name="CasellaDiTesto 3">
            <a:extLst>
              <a:ext uri="{FF2B5EF4-FFF2-40B4-BE49-F238E27FC236}">
                <a16:creationId xmlns:a16="http://schemas.microsoft.com/office/drawing/2014/main" id="{4449E140-4B8A-477D-92BA-2B2C39835455}"/>
              </a:ext>
            </a:extLst>
          </p:cNvPr>
          <p:cNvSpPr txBox="1"/>
          <p:nvPr/>
        </p:nvSpPr>
        <p:spPr>
          <a:xfrm>
            <a:off x="257451" y="5043376"/>
            <a:ext cx="11638627" cy="1200329"/>
          </a:xfrm>
          <a:prstGeom prst="rect">
            <a:avLst/>
          </a:prstGeom>
          <a:noFill/>
        </p:spPr>
        <p:txBody>
          <a:bodyPr wrap="square" rtlCol="0">
            <a:spAutoFit/>
          </a:bodyPr>
          <a:lstStyle/>
          <a:p>
            <a:pPr algn="ctr"/>
            <a:r>
              <a:rPr lang="it-IT" sz="2400" b="1" dirty="0">
                <a:latin typeface="Cambria" panose="02040503050406030204" pitchFamily="18" charset="0"/>
                <a:ea typeface="Cambria" panose="02040503050406030204" pitchFamily="18" charset="0"/>
              </a:rPr>
              <a:t>TUTTO IL PERSONALE SCOLASTICO È TENUTO A RISPETTARE LE NORME IN MATERIA DI PREVENZIONE E CONTRASTO DELLA DIFFUSIONE DEL COVID-19, IVI INCLUSI LE LINEE GUIDA E I PROTOCOLLI DI CUI ALL'ART. 1 DEL D.L. 111/2021.</a:t>
            </a:r>
          </a:p>
        </p:txBody>
      </p:sp>
    </p:spTree>
    <p:extLst>
      <p:ext uri="{BB962C8B-B14F-4D97-AF65-F5344CB8AC3E}">
        <p14:creationId xmlns:p14="http://schemas.microsoft.com/office/powerpoint/2010/main" val="28330965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FA9AC077-97B3-4497-8075-9F001497062F}"/>
              </a:ext>
            </a:extLst>
          </p:cNvPr>
          <p:cNvSpPr txBox="1"/>
          <p:nvPr/>
        </p:nvSpPr>
        <p:spPr>
          <a:xfrm>
            <a:off x="2894119" y="307413"/>
            <a:ext cx="6214369" cy="1077218"/>
          </a:xfrm>
          <a:prstGeom prst="rect">
            <a:avLst/>
          </a:prstGeom>
          <a:noFill/>
        </p:spPr>
        <p:txBody>
          <a:bodyPr wrap="square" rtlCol="0">
            <a:spAutoFit/>
          </a:bodyPr>
          <a:lstStyle/>
          <a:p>
            <a:pPr algn="ctr"/>
            <a:r>
              <a:rPr lang="it-IT" sz="3200" b="1" dirty="0">
                <a:latin typeface="Cambria" panose="02040503050406030204" pitchFamily="18" charset="0"/>
                <a:ea typeface="Cambria" panose="02040503050406030204" pitchFamily="18" charset="0"/>
              </a:rPr>
              <a:t>ALTRE NORME DA RISPETTARE PER GARANTIRE LA SICUREZZA</a:t>
            </a:r>
          </a:p>
        </p:txBody>
      </p:sp>
      <p:sp>
        <p:nvSpPr>
          <p:cNvPr id="4" name="CasellaDiTesto 3">
            <a:extLst>
              <a:ext uri="{FF2B5EF4-FFF2-40B4-BE49-F238E27FC236}">
                <a16:creationId xmlns:a16="http://schemas.microsoft.com/office/drawing/2014/main" id="{51905645-E0E4-4088-B369-D25FF8C0C216}"/>
              </a:ext>
            </a:extLst>
          </p:cNvPr>
          <p:cNvSpPr txBox="1"/>
          <p:nvPr/>
        </p:nvSpPr>
        <p:spPr>
          <a:xfrm>
            <a:off x="636233" y="1562472"/>
            <a:ext cx="10919534" cy="4524315"/>
          </a:xfrm>
          <a:prstGeom prst="rect">
            <a:avLst/>
          </a:prstGeom>
          <a:noFill/>
        </p:spPr>
        <p:txBody>
          <a:bodyPr wrap="square" rtlCol="0">
            <a:spAutoFit/>
          </a:bodyPr>
          <a:lstStyle/>
          <a:p>
            <a:pPr marL="285750" lvl="0" indent="-285750" algn="just" hangingPunct="0">
              <a:buBlip>
                <a:blip r:embed="rId2">
                  <a:extLst>
                    <a:ext uri="{96DAC541-7B7A-43D3-8B79-37D633B846F1}">
                      <asvg:svgBlip xmlns:asvg="http://schemas.microsoft.com/office/drawing/2016/SVG/main" r:embed="rId3"/>
                    </a:ext>
                  </a:extLst>
                </a:blip>
              </a:buBlip>
            </a:pPr>
            <a:r>
              <a:rPr lang="it-IT" sz="2400" dirty="0">
                <a:latin typeface="Cambria" panose="02040503050406030204" pitchFamily="18" charset="0"/>
                <a:ea typeface="Cambria" panose="02040503050406030204" pitchFamily="18" charset="0"/>
              </a:rPr>
              <a:t>Ciascun “</a:t>
            </a:r>
            <a:r>
              <a:rPr lang="it-IT" sz="2400" b="1" dirty="0">
                <a:latin typeface="Cambria" panose="02040503050406030204" pitchFamily="18" charset="0"/>
                <a:ea typeface="Cambria" panose="02040503050406030204" pitchFamily="18" charset="0"/>
              </a:rPr>
              <a:t>lavoratore scolastico</a:t>
            </a:r>
            <a:r>
              <a:rPr lang="it-IT" sz="2400" dirty="0">
                <a:latin typeface="Cambria" panose="02040503050406030204" pitchFamily="18" charset="0"/>
                <a:ea typeface="Cambria" panose="02040503050406030204" pitchFamily="18" charset="0"/>
              </a:rPr>
              <a:t>” </a:t>
            </a:r>
            <a:r>
              <a:rPr lang="it-IT" sz="2400" b="1" dirty="0">
                <a:latin typeface="Cambria" panose="02040503050406030204" pitchFamily="18" charset="0"/>
                <a:ea typeface="Cambria" panose="02040503050406030204" pitchFamily="18" charset="0"/>
              </a:rPr>
              <a:t>è tenuto a informare </a:t>
            </a:r>
            <a:r>
              <a:rPr lang="it-IT" sz="2400" dirty="0">
                <a:latin typeface="Cambria" panose="02040503050406030204" pitchFamily="18" charset="0"/>
                <a:ea typeface="Cambria" panose="02040503050406030204" pitchFamily="18" charset="0"/>
              </a:rPr>
              <a:t>tempestivamente il Dirigente Scolastico, tramite il Referente Covid, di eventuali contatti stretti con persone positive, della presenza di qualsiasi sintomo influenzale durante l’espletamento della propria prestazione lavorativa o della presenza di sintomi negli studenti presenti all’interno dell’istituto.</a:t>
            </a:r>
          </a:p>
          <a:p>
            <a:pPr lvl="0" algn="just" hangingPunct="0"/>
            <a:endParaRPr lang="it-IT" sz="2400" dirty="0">
              <a:latin typeface="Cambria" panose="02040503050406030204" pitchFamily="18" charset="0"/>
              <a:ea typeface="Cambria" panose="02040503050406030204" pitchFamily="18" charset="0"/>
            </a:endParaRPr>
          </a:p>
          <a:p>
            <a:pPr marL="285750" indent="-285750" algn="just" hangingPunct="0">
              <a:buBlip>
                <a:blip r:embed="rId2">
                  <a:extLst>
                    <a:ext uri="{96DAC541-7B7A-43D3-8B79-37D633B846F1}">
                      <asvg:svgBlip xmlns:asvg="http://schemas.microsoft.com/office/drawing/2016/SVG/main" r:embed="rId3"/>
                    </a:ext>
                  </a:extLst>
                </a:blip>
              </a:buBlip>
            </a:pPr>
            <a:r>
              <a:rPr lang="it-IT" sz="2400" dirty="0">
                <a:latin typeface="Cambria" panose="02040503050406030204" pitchFamily="18" charset="0"/>
                <a:ea typeface="Cambria" panose="02040503050406030204" pitchFamily="18" charset="0"/>
              </a:rPr>
              <a:t>Ciascun lavoratore ha l’</a:t>
            </a:r>
            <a:r>
              <a:rPr lang="it-IT" sz="2400" b="1" dirty="0">
                <a:latin typeface="Cambria" panose="02040503050406030204" pitchFamily="18" charset="0"/>
                <a:ea typeface="Cambria" panose="02040503050406030204" pitchFamily="18" charset="0"/>
              </a:rPr>
              <a:t>obbligo di rimanere al proprio domicilio </a:t>
            </a:r>
            <a:r>
              <a:rPr lang="it-IT" sz="2400" dirty="0">
                <a:latin typeface="Cambria" panose="02040503050406030204" pitchFamily="18" charset="0"/>
                <a:ea typeface="Cambria" panose="02040503050406030204" pitchFamily="18" charset="0"/>
              </a:rPr>
              <a:t>in presenza di temperatura superiore a 37,5 °C o altri sintomi simil-influenzali e di chiamare il proprio medico di famiglia o l’autorità sanitaria.</a:t>
            </a:r>
          </a:p>
          <a:p>
            <a:pPr algn="just" hangingPunct="0"/>
            <a:endParaRPr lang="it-IT" sz="2400" dirty="0">
              <a:latin typeface="Cambria" panose="02040503050406030204" pitchFamily="18" charset="0"/>
              <a:ea typeface="Cambria" panose="02040503050406030204" pitchFamily="18" charset="0"/>
            </a:endParaRPr>
          </a:p>
          <a:p>
            <a:pPr marL="285750" indent="-285750" algn="just" hangingPunct="0">
              <a:buBlip>
                <a:blip r:embed="rId2">
                  <a:extLst>
                    <a:ext uri="{96DAC541-7B7A-43D3-8B79-37D633B846F1}">
                      <asvg:svgBlip xmlns:asvg="http://schemas.microsoft.com/office/drawing/2016/SVG/main" r:embed="rId3"/>
                    </a:ext>
                  </a:extLst>
                </a:blip>
              </a:buBlip>
            </a:pPr>
            <a:r>
              <a:rPr lang="it-IT" sz="2400" dirty="0">
                <a:latin typeface="Cambria" panose="02040503050406030204" pitchFamily="18" charset="0"/>
                <a:ea typeface="Cambria" panose="02040503050406030204" pitchFamily="18" charset="0"/>
              </a:rPr>
              <a:t>L’</a:t>
            </a:r>
            <a:r>
              <a:rPr lang="it-IT" sz="2400" b="1" dirty="0">
                <a:latin typeface="Cambria" panose="02040503050406030204" pitchFamily="18" charset="0"/>
                <a:ea typeface="Cambria" panose="02040503050406030204" pitchFamily="18" charset="0"/>
              </a:rPr>
              <a:t>accesso alla scuola è limitato </a:t>
            </a:r>
            <a:r>
              <a:rPr lang="it-IT" sz="2400" dirty="0">
                <a:latin typeface="Cambria" panose="02040503050406030204" pitchFamily="18" charset="0"/>
                <a:ea typeface="Cambria" panose="02040503050406030204" pitchFamily="18" charset="0"/>
              </a:rPr>
              <a:t>ai casi di effettiva necessità amministrativo-gestionale ed operativa, previa prenotazione.</a:t>
            </a:r>
          </a:p>
        </p:txBody>
      </p:sp>
    </p:spTree>
    <p:extLst>
      <p:ext uri="{BB962C8B-B14F-4D97-AF65-F5344CB8AC3E}">
        <p14:creationId xmlns:p14="http://schemas.microsoft.com/office/powerpoint/2010/main" val="4177675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64BD39D4-9BFE-4CCB-9C9C-02168F9FA526}"/>
              </a:ext>
            </a:extLst>
          </p:cNvPr>
          <p:cNvSpPr txBox="1"/>
          <p:nvPr/>
        </p:nvSpPr>
        <p:spPr>
          <a:xfrm>
            <a:off x="636233" y="1172190"/>
            <a:ext cx="10919534" cy="5262979"/>
          </a:xfrm>
          <a:prstGeom prst="rect">
            <a:avLst/>
          </a:prstGeom>
          <a:noFill/>
        </p:spPr>
        <p:txBody>
          <a:bodyPr wrap="square" rtlCol="0">
            <a:spAutoFit/>
          </a:bodyPr>
          <a:lstStyle/>
          <a:p>
            <a:pPr marL="285750" indent="-285750" algn="just" hangingPunct="0">
              <a:buBlip>
                <a:blip r:embed="rId2">
                  <a:extLst>
                    <a:ext uri="{96DAC541-7B7A-43D3-8B79-37D633B846F1}">
                      <asvg:svgBlip xmlns:asvg="http://schemas.microsoft.com/office/drawing/2016/SVG/main" r:embed="rId3"/>
                    </a:ext>
                  </a:extLst>
                </a:blip>
              </a:buBlip>
            </a:pPr>
            <a:r>
              <a:rPr lang="it-IT" sz="2400" dirty="0">
                <a:latin typeface="Cambria" panose="02040503050406030204" pitchFamily="18" charset="0"/>
                <a:ea typeface="Cambria" panose="02040503050406030204" pitchFamily="18" charset="0"/>
              </a:rPr>
              <a:t>In caso di necessità è consentito l’accesso alla scuola, per l’accompagnamento o il ritiro dell’alunno, a </a:t>
            </a:r>
            <a:r>
              <a:rPr lang="it-IT" sz="2400" b="1" dirty="0">
                <a:latin typeface="Cambria" panose="02040503050406030204" pitchFamily="18" charset="0"/>
                <a:ea typeface="Cambria" panose="02040503050406030204" pitchFamily="18" charset="0"/>
              </a:rPr>
              <a:t>un solo genitore</a:t>
            </a:r>
            <a:r>
              <a:rPr lang="it-IT" sz="2400" dirty="0">
                <a:latin typeface="Cambria" panose="02040503050406030204" pitchFamily="18" charset="0"/>
                <a:ea typeface="Cambria" panose="02040503050406030204" pitchFamily="18" charset="0"/>
              </a:rPr>
              <a:t> (o persona maggiorenne delegata da chi esercita la responsabilità genitoriale), nel rispetto delle regole generali di prevenzione dal contagio, incluso l’uso della </a:t>
            </a:r>
            <a:r>
              <a:rPr lang="it-IT" sz="2400" b="1" dirty="0">
                <a:latin typeface="Cambria" panose="02040503050406030204" pitchFamily="18" charset="0"/>
                <a:ea typeface="Cambria" panose="02040503050406030204" pitchFamily="18" charset="0"/>
              </a:rPr>
              <a:t>mascherina</a:t>
            </a:r>
            <a:r>
              <a:rPr lang="it-IT" sz="2400" dirty="0">
                <a:latin typeface="Cambria" panose="02040503050406030204" pitchFamily="18" charset="0"/>
                <a:ea typeface="Cambria" panose="02040503050406030204" pitchFamily="18" charset="0"/>
              </a:rPr>
              <a:t> durante tutta la permanenza all’interno della struttura.</a:t>
            </a:r>
          </a:p>
          <a:p>
            <a:pPr algn="just" hangingPunct="0"/>
            <a:endParaRPr lang="it-IT" sz="2400" dirty="0">
              <a:latin typeface="Cambria" panose="02040503050406030204" pitchFamily="18" charset="0"/>
              <a:ea typeface="Cambria" panose="02040503050406030204" pitchFamily="18" charset="0"/>
            </a:endParaRPr>
          </a:p>
          <a:p>
            <a:pPr marL="285750" indent="-285750" algn="just" hangingPunct="0">
              <a:buBlip>
                <a:blip r:embed="rId2">
                  <a:extLst>
                    <a:ext uri="{96DAC541-7B7A-43D3-8B79-37D633B846F1}">
                      <asvg:svgBlip xmlns:asvg="http://schemas.microsoft.com/office/drawing/2016/SVG/main" r:embed="rId3"/>
                    </a:ext>
                  </a:extLst>
                </a:blip>
              </a:buBlip>
            </a:pPr>
            <a:r>
              <a:rPr lang="it-IT" sz="2400" dirty="0">
                <a:latin typeface="Cambria" panose="02040503050406030204" pitchFamily="18" charset="0"/>
                <a:ea typeface="Cambria" panose="02040503050406030204" pitchFamily="18" charset="0"/>
              </a:rPr>
              <a:t>Per le </a:t>
            </a:r>
            <a:r>
              <a:rPr lang="it-IT" sz="2400" b="1" dirty="0">
                <a:latin typeface="Cambria" panose="02040503050406030204" pitchFamily="18" charset="0"/>
                <a:ea typeface="Cambria" panose="02040503050406030204" pitchFamily="18" charset="0"/>
              </a:rPr>
              <a:t>comunicazioni Scuola-Famiglia</a:t>
            </a:r>
            <a:r>
              <a:rPr lang="it-IT" sz="2400" dirty="0">
                <a:latin typeface="Cambria" panose="02040503050406030204" pitchFamily="18" charset="0"/>
                <a:ea typeface="Cambria" panose="02040503050406030204" pitchFamily="18" charset="0"/>
              </a:rPr>
              <a:t> si fa ricorso ordinario alla </a:t>
            </a:r>
            <a:r>
              <a:rPr lang="it-IT" sz="2400" b="1" dirty="0">
                <a:latin typeface="Cambria" panose="02040503050406030204" pitchFamily="18" charset="0"/>
                <a:ea typeface="Cambria" panose="02040503050406030204" pitchFamily="18" charset="0"/>
              </a:rPr>
              <a:t>modalità “a distanza” </a:t>
            </a:r>
            <a:r>
              <a:rPr lang="it-IT" sz="2400" dirty="0">
                <a:latin typeface="Cambria" panose="02040503050406030204" pitchFamily="18" charset="0"/>
                <a:ea typeface="Cambria" panose="02040503050406030204" pitchFamily="18" charset="0"/>
              </a:rPr>
              <a:t>secondo indicazioni che saranno comunicate successivamente.</a:t>
            </a:r>
          </a:p>
          <a:p>
            <a:pPr algn="just" hangingPunct="0"/>
            <a:endParaRPr lang="it-IT" sz="2400" dirty="0">
              <a:latin typeface="Cambria" panose="02040503050406030204" pitchFamily="18" charset="0"/>
              <a:ea typeface="Cambria" panose="02040503050406030204" pitchFamily="18" charset="0"/>
            </a:endParaRPr>
          </a:p>
          <a:p>
            <a:pPr marL="285750" indent="-285750" algn="just" hangingPunct="0">
              <a:buBlip>
                <a:blip r:embed="rId2">
                  <a:extLst>
                    <a:ext uri="{96DAC541-7B7A-43D3-8B79-37D633B846F1}">
                      <asvg:svgBlip xmlns:asvg="http://schemas.microsoft.com/office/drawing/2016/SVG/main" r:embed="rId3"/>
                    </a:ext>
                  </a:extLst>
                </a:blip>
              </a:buBlip>
            </a:pPr>
            <a:r>
              <a:rPr lang="it-IT" sz="2400" dirty="0">
                <a:latin typeface="Cambria" panose="02040503050406030204" pitchFamily="18" charset="0"/>
                <a:ea typeface="Cambria" panose="02040503050406030204" pitchFamily="18" charset="0"/>
              </a:rPr>
              <a:t>La </a:t>
            </a:r>
            <a:r>
              <a:rPr lang="it-IT" sz="2400" b="1" dirty="0">
                <a:latin typeface="Cambria" panose="02040503050406030204" pitchFamily="18" charset="0"/>
                <a:ea typeface="Cambria" panose="02040503050406030204" pitchFamily="18" charset="0"/>
              </a:rPr>
              <a:t>gestione dei casi positivi o sintomatici </a:t>
            </a:r>
            <a:r>
              <a:rPr lang="it-IT" sz="2400" dirty="0">
                <a:latin typeface="Cambria" panose="02040503050406030204" pitchFamily="18" charset="0"/>
                <a:ea typeface="Cambria" panose="02040503050406030204" pitchFamily="18" charset="0"/>
              </a:rPr>
              <a:t>avviene, come l’anno scorso, in collaborazione con il </a:t>
            </a:r>
            <a:r>
              <a:rPr lang="it-IT" sz="2400" b="1" dirty="0">
                <a:latin typeface="Cambria" panose="02040503050406030204" pitchFamily="18" charset="0"/>
                <a:ea typeface="Cambria" panose="02040503050406030204" pitchFamily="18" charset="0"/>
              </a:rPr>
              <a:t>Dipartimento di Sanità Pubblica </a:t>
            </a:r>
            <a:r>
              <a:rPr lang="it-IT" sz="2400" dirty="0">
                <a:latin typeface="Cambria" panose="02040503050406030204" pitchFamily="18" charset="0"/>
                <a:ea typeface="Cambria" panose="02040503050406030204" pitchFamily="18" charset="0"/>
              </a:rPr>
              <a:t>territoriale, secondo quanto previsto dalle “</a:t>
            </a:r>
            <a:r>
              <a:rPr lang="it-IT" sz="2400" i="1" dirty="0">
                <a:latin typeface="Cambria" panose="02040503050406030204" pitchFamily="18" charset="0"/>
                <a:ea typeface="Cambria" panose="02040503050406030204" pitchFamily="18" charset="0"/>
              </a:rPr>
              <a:t>Indicazioni operative per la gestione di casi e focolai di SARS-CoV-2 nelle scuole e nei servizi educativi dell’infanzia</a:t>
            </a:r>
            <a:r>
              <a:rPr lang="it-IT" sz="2400" dirty="0">
                <a:latin typeface="Cambria" panose="02040503050406030204" pitchFamily="18" charset="0"/>
                <a:ea typeface="Cambria" panose="02040503050406030204" pitchFamily="18" charset="0"/>
              </a:rPr>
              <a:t>” – Rapporto ISS Covid-19 n. 58/2020.</a:t>
            </a:r>
          </a:p>
        </p:txBody>
      </p:sp>
    </p:spTree>
    <p:extLst>
      <p:ext uri="{BB962C8B-B14F-4D97-AF65-F5344CB8AC3E}">
        <p14:creationId xmlns:p14="http://schemas.microsoft.com/office/powerpoint/2010/main" val="1285218188"/>
      </p:ext>
    </p:extLst>
  </p:cSld>
  <p:clrMapOvr>
    <a:masterClrMapping/>
  </p:clrMapOvr>
</p:sld>
</file>

<file path=ppt/theme/theme1.xml><?xml version="1.0" encoding="utf-8"?>
<a:theme xmlns:a="http://schemas.openxmlformats.org/drawingml/2006/main" name="Goccia">
  <a:themeElements>
    <a:clrScheme name="Goccia">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Gocci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occi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TM04033925[[fn=Goccia]]</Template>
  <TotalTime>286</TotalTime>
  <Words>1393</Words>
  <Application>Microsoft Office PowerPoint</Application>
  <PresentationFormat>Widescreen</PresentationFormat>
  <Paragraphs>68</Paragraphs>
  <Slides>13</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13</vt:i4>
      </vt:variant>
    </vt:vector>
  </HeadingPairs>
  <TitlesOfParts>
    <vt:vector size="19" baseType="lpstr">
      <vt:lpstr>Arial</vt:lpstr>
      <vt:lpstr>Calibri</vt:lpstr>
      <vt:lpstr>Cambria</vt:lpstr>
      <vt:lpstr>Tw Cen MT</vt:lpstr>
      <vt:lpstr>Wingdings</vt:lpstr>
      <vt:lpstr>Goccia</vt:lpstr>
      <vt:lpstr>- RIENTRO A SCUOLA -  Informazioni utili per l’avvio dell’anno scolastico 2021/2022  Misure per il contrasto e il contenimento della diffusione del virus SARS-CoV-2 a scuola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MISURE PER IL CONTRASTO E IL CONTENIMENTO DELLA DIFFUSIONE DEL VIRUS COVID-19 NELLE SCUOLE DEL SISTEMA NAZIONALE DI ISTRUZIONE</dc:title>
  <dc:creator>FEIC82000P - I.C. PORTO GARIBALDI</dc:creator>
  <cp:lastModifiedBy>FEIC82000P - I.C. PORTO GARIBALDI</cp:lastModifiedBy>
  <cp:revision>28</cp:revision>
  <dcterms:created xsi:type="dcterms:W3CDTF">2021-09-05T06:38:38Z</dcterms:created>
  <dcterms:modified xsi:type="dcterms:W3CDTF">2021-09-08T08:35:56Z</dcterms:modified>
</cp:coreProperties>
</file>